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presProps.xml" ContentType="application/vnd.openxmlformats-officedocument.presentationml.presProps+xml"/>
  <Override PartName="/ppt/media/image28.jpeg" ContentType="image/jpeg"/>
  <Override PartName="/ppt/media/image1.png" ContentType="image/png"/>
  <Override PartName="/ppt/media/image31.png" ContentType="image/png"/>
  <Override PartName="/ppt/media/image7.jpeg" ContentType="image/jpeg"/>
  <Override PartName="/ppt/media/image2.png" ContentType="image/png"/>
  <Override PartName="/ppt/media/image4.jpeg" ContentType="image/jpeg"/>
  <Override PartName="/ppt/media/image3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29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39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jpeg" ContentType="image/jpeg"/>
  <Override PartName="/ppt/media/image26.jpeg" ContentType="image/jpeg"/>
  <Override PartName="/ppt/media/image37.png" ContentType="image/png"/>
  <Override PartName="/ppt/media/image27.jpeg" ContentType="image/jpeg"/>
  <Override PartName="/ppt/media/image47.png" ContentType="image/png"/>
  <Override PartName="/ppt/media/image30.jpeg" ContentType="image/jpeg"/>
  <Override PartName="/ppt/media/image32.jpeg" ContentType="image/jpeg"/>
  <Override PartName="/ppt/media/image33.png" ContentType="image/png"/>
  <Override PartName="/ppt/media/image48.jpeg" ContentType="image/jpeg"/>
  <Override PartName="/ppt/media/image34.png" ContentType="image/png"/>
  <Override PartName="/ppt/media/image35.jpeg" ContentType="image/jpeg"/>
  <Override PartName="/ppt/media/image36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8EF380-6FA8-4B74-B490-1C68573363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54FBD6-8BED-44C7-A003-A5A52E4364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B06800-2AE3-492F-A68B-CC091A4F783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118AB7-1029-4E98-BBC8-172B846CCD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A52574-BDCD-4CEB-BB5C-84B8F70ECE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7E6B54-8D3F-4956-99C8-8110A225A4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BC9BC8-94D7-4675-BD0D-F3E9002BF9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309987-C607-432E-B0B0-043C8B23B9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53C0DF-0485-4E9D-AEE8-A6CF3197A43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CCE20D-D283-4202-85C0-F8CC37D13E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C16B60-6480-4346-B0CD-332E8D8E95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CA3113-512A-412A-B876-6F8B0BBFD4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143825-12D6-4238-AFF6-705EB56CA16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Relationship Id="rId9" Type="http://schemas.openxmlformats.org/officeDocument/2006/relationships/image" Target="../media/image13.png"/><Relationship Id="rId10" Type="http://schemas.openxmlformats.org/officeDocument/2006/relationships/image" Target="../media/image17.png"/><Relationship Id="rId11" Type="http://schemas.openxmlformats.org/officeDocument/2006/relationships/image" Target="../media/image13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29.jpeg"/><Relationship Id="rId4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4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4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4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4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4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4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hyperlink" Target="https://www.linkedin.com/in/ramiro-arce/" TargetMode="External"/><Relationship Id="rId4" Type="http://schemas.openxmlformats.org/officeDocument/2006/relationships/image" Target="../media/image48.jpe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15047640" y="3749040"/>
            <a:ext cx="3236760" cy="6500520"/>
          </a:xfrm>
          <a:custGeom>
            <a:avLst/>
            <a:gdLst>
              <a:gd name="textAreaLeft" fmla="*/ 0 w 3236760"/>
              <a:gd name="textAreaRight" fmla="*/ 3240360 w 3236760"/>
              <a:gd name="textAreaTop" fmla="*/ 0 h 6500520"/>
              <a:gd name="textAreaBottom" fmla="*/ 6504120 h 6500520"/>
            </a:gdLst>
            <a:ahLst/>
            <a:rect l="textAreaLeft" t="textAreaTop" r="textAreaRight" b="textAreaBottom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2" name="Group 3"/>
          <p:cNvGrpSpPr/>
          <p:nvPr/>
        </p:nvGrpSpPr>
        <p:grpSpPr>
          <a:xfrm>
            <a:off x="13032360" y="-1520640"/>
            <a:ext cx="5252040" cy="13252320"/>
            <a:chOff x="13032360" y="-1520640"/>
            <a:chExt cx="5252040" cy="13252320"/>
          </a:xfrm>
        </p:grpSpPr>
        <p:sp>
          <p:nvSpPr>
            <p:cNvPr id="43" name="Freeform 4"/>
            <p:cNvSpPr/>
            <p:nvPr/>
          </p:nvSpPr>
          <p:spPr>
            <a:xfrm>
              <a:off x="13032360" y="-1448280"/>
              <a:ext cx="5252040" cy="13179960"/>
            </a:xfrm>
            <a:custGeom>
              <a:avLst/>
              <a:gdLst>
                <a:gd name="textAreaLeft" fmla="*/ 0 w 5252040"/>
                <a:gd name="textAreaRight" fmla="*/ 5255640 w 5252040"/>
                <a:gd name="textAreaTop" fmla="*/ 0 h 13179960"/>
                <a:gd name="textAreaBottom" fmla="*/ 13183560 h 13179960"/>
              </a:gdLst>
              <a:ahLst/>
              <a:rect l="textAreaLeft" t="textAreaTop" r="textAreaRight" b="textAreaBottom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" name="TextBox 5"/>
            <p:cNvSpPr/>
            <p:nvPr/>
          </p:nvSpPr>
          <p:spPr>
            <a:xfrm>
              <a:off x="13032360" y="-1520640"/>
              <a:ext cx="5252040" cy="132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45" name="Group 10"/>
          <p:cNvGrpSpPr/>
          <p:nvPr/>
        </p:nvGrpSpPr>
        <p:grpSpPr>
          <a:xfrm>
            <a:off x="1057320" y="3417120"/>
            <a:ext cx="75240" cy="4320360"/>
            <a:chOff x="1057320" y="3417120"/>
            <a:chExt cx="75240" cy="4320360"/>
          </a:xfrm>
        </p:grpSpPr>
        <p:sp>
          <p:nvSpPr>
            <p:cNvPr id="46" name="Freeform 11"/>
            <p:cNvSpPr/>
            <p:nvPr/>
          </p:nvSpPr>
          <p:spPr>
            <a:xfrm>
              <a:off x="1057320" y="3503160"/>
              <a:ext cx="75240" cy="4234320"/>
            </a:xfrm>
            <a:custGeom>
              <a:avLst/>
              <a:gdLst>
                <a:gd name="textAreaLeft" fmla="*/ 0 w 75240"/>
                <a:gd name="textAreaRight" fmla="*/ 78840 w 75240"/>
                <a:gd name="textAreaTop" fmla="*/ 0 h 4234320"/>
                <a:gd name="textAreaBottom" fmla="*/ 4237920 h 4234320"/>
              </a:gdLst>
              <a:ahLst/>
              <a:rect l="textAreaLeft" t="textAreaTop" r="textAreaRight" b="textAreaBottom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7" name="TextBox 12"/>
            <p:cNvSpPr/>
            <p:nvPr/>
          </p:nvSpPr>
          <p:spPr>
            <a:xfrm>
              <a:off x="1057320" y="3417120"/>
              <a:ext cx="75240" cy="432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8" name="TextBox 13"/>
          <p:cNvSpPr/>
          <p:nvPr/>
        </p:nvSpPr>
        <p:spPr>
          <a:xfrm>
            <a:off x="1387440" y="6516000"/>
            <a:ext cx="797004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0511"/>
              </a:lnSpc>
            </a:pPr>
            <a:r>
              <a:rPr b="0" lang="en-US" sz="4000" spc="-151" strike="noStrike">
                <a:solidFill>
                  <a:srgbClr val="191919"/>
                </a:solidFill>
                <a:latin typeface="Open Sauce Bold"/>
                <a:ea typeface="DejaVu Sans"/>
              </a:rPr>
              <a:t>Caso : Aplicativo para Petshop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14"/>
          <p:cNvSpPr/>
          <p:nvPr/>
        </p:nvSpPr>
        <p:spPr>
          <a:xfrm>
            <a:off x="1387440" y="3287520"/>
            <a:ext cx="8290080" cy="24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</a:pPr>
            <a:r>
              <a:rPr b="0" lang="en-US" sz="8000" spc="-233" strike="noStrike">
                <a:solidFill>
                  <a:srgbClr val="191919"/>
                </a:solidFill>
                <a:latin typeface="Open Sauce Heavy"/>
                <a:ea typeface="DejaVu Sans"/>
              </a:rPr>
              <a:t>Engenharia de Requisitos</a:t>
            </a:r>
            <a:endParaRPr b="0" lang="pt-BR" sz="8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15"/>
          <p:cNvSpPr/>
          <p:nvPr/>
        </p:nvSpPr>
        <p:spPr>
          <a:xfrm>
            <a:off x="2240640" y="1361160"/>
            <a:ext cx="2200680" cy="8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288"/>
              </a:lnSpc>
            </a:pPr>
            <a:r>
              <a:rPr b="1" lang="en-US" sz="2860" spc="-58" strike="noStrike">
                <a:solidFill>
                  <a:srgbClr val="168253"/>
                </a:solidFill>
                <a:latin typeface="Open Sauce"/>
                <a:ea typeface="DejaVu Sans"/>
              </a:rPr>
              <a:t>Ramiro Zavala</a:t>
            </a:r>
            <a:endParaRPr b="0" lang="pt-BR" sz="286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0154160" y="2520000"/>
            <a:ext cx="5323320" cy="532332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  <p:sp>
        <p:nvSpPr>
          <p:cNvPr id="52" name="Freeform 1"/>
          <p:cNvSpPr/>
          <p:nvPr/>
        </p:nvSpPr>
        <p:spPr>
          <a:xfrm>
            <a:off x="1260000" y="1260000"/>
            <a:ext cx="825480" cy="901080"/>
          </a:xfrm>
          <a:custGeom>
            <a:avLst/>
            <a:gdLst>
              <a:gd name="textAreaLeft" fmla="*/ 0 w 825480"/>
              <a:gd name="textAreaRight" fmla="*/ 829080 w 825480"/>
              <a:gd name="textAreaTop" fmla="*/ 0 h 901080"/>
              <a:gd name="textAreaBottom" fmla="*/ 904680 h 901080"/>
            </a:gdLst>
            <a:ahLst/>
            <a:rect l="textAreaLeft" t="textAreaTop" r="textAreaRight" b="textAreaBottom"/>
            <a:pathLst>
              <a:path w="829072" h="904741">
                <a:moveTo>
                  <a:pt x="0" y="0"/>
                </a:moveTo>
                <a:lnTo>
                  <a:pt x="829071" y="0"/>
                </a:lnTo>
                <a:lnTo>
                  <a:pt x="829071" y="904741"/>
                </a:lnTo>
                <a:lnTo>
                  <a:pt x="0" y="9047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94"/>
          <p:cNvSpPr/>
          <p:nvPr/>
        </p:nvSpPr>
        <p:spPr>
          <a:xfrm>
            <a:off x="0" y="0"/>
            <a:ext cx="18284400" cy="10283400"/>
          </a:xfrm>
          <a:custGeom>
            <a:avLst/>
            <a:gdLst>
              <a:gd name="textAreaLeft" fmla="*/ 0 w 18284400"/>
              <a:gd name="textAreaRight" fmla="*/ 18288000 w 18284400"/>
              <a:gd name="textAreaTop" fmla="*/ 0 h 10283400"/>
              <a:gd name="textAreaBottom" fmla="*/ 10287000 h 1028340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77" name="Group 62"/>
          <p:cNvGrpSpPr/>
          <p:nvPr/>
        </p:nvGrpSpPr>
        <p:grpSpPr>
          <a:xfrm>
            <a:off x="-15694560" y="672840"/>
            <a:ext cx="33332760" cy="8865360"/>
            <a:chOff x="-15694560" y="672840"/>
            <a:chExt cx="33332760" cy="8865360"/>
          </a:xfrm>
        </p:grpSpPr>
        <p:sp>
          <p:nvSpPr>
            <p:cNvPr id="178" name="Freeform 95"/>
            <p:cNvSpPr/>
            <p:nvPr/>
          </p:nvSpPr>
          <p:spPr>
            <a:xfrm>
              <a:off x="721440" y="745200"/>
              <a:ext cx="16916760" cy="8793000"/>
            </a:xfrm>
            <a:custGeom>
              <a:avLst/>
              <a:gdLst>
                <a:gd name="textAreaLeft" fmla="*/ 0 w 16916760"/>
                <a:gd name="textAreaRight" fmla="*/ 16920360 w 16916760"/>
                <a:gd name="textAreaTop" fmla="*/ 0 h 8793000"/>
                <a:gd name="textAreaBottom" fmla="*/ 8796600 h 8793000"/>
              </a:gdLst>
              <a:ahLst/>
              <a:rect l="textAreaLeft" t="textAreaTop" r="textAreaRight" b="textAreaBottom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9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9" name="TextBox 111"/>
            <p:cNvSpPr/>
            <p:nvPr/>
          </p:nvSpPr>
          <p:spPr>
            <a:xfrm>
              <a:off x="-15694560" y="672840"/>
              <a:ext cx="16916760" cy="8865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80" name="TextBox 112"/>
          <p:cNvSpPr/>
          <p:nvPr/>
        </p:nvSpPr>
        <p:spPr>
          <a:xfrm>
            <a:off x="1328040" y="1597320"/>
            <a:ext cx="871776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77"/>
              </a:lnSpc>
              <a:tabLst>
                <a:tab algn="l" pos="0"/>
              </a:tabLst>
            </a:pPr>
            <a:r>
              <a:rPr b="0" lang="en-US" sz="5130" spc="-103" strike="noStrike">
                <a:solidFill>
                  <a:srgbClr val="191919"/>
                </a:solidFill>
                <a:latin typeface="Open Sauce Bold"/>
                <a:ea typeface="DejaVu Sans"/>
              </a:rPr>
              <a:t>Etapas</a:t>
            </a:r>
            <a:endParaRPr b="0" lang="pt-BR" sz="5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Freeform 98"/>
          <p:cNvSpPr/>
          <p:nvPr/>
        </p:nvSpPr>
        <p:spPr>
          <a:xfrm rot="16200000">
            <a:off x="2443320" y="4437360"/>
            <a:ext cx="1011960" cy="2082600"/>
          </a:xfrm>
          <a:custGeom>
            <a:avLst/>
            <a:gdLst>
              <a:gd name="textAreaLeft" fmla="*/ 0 w 1011960"/>
              <a:gd name="textAreaRight" fmla="*/ 1015560 w 1011960"/>
              <a:gd name="textAreaTop" fmla="*/ 0 h 2082600"/>
              <a:gd name="textAreaBottom" fmla="*/ 2086200 h 2082600"/>
            </a:gdLst>
            <a:ahLst/>
            <a:rect l="textAreaLeft" t="textAreaTop" r="textAreaRight" b="textAreaBottom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Freeform 99"/>
          <p:cNvSpPr/>
          <p:nvPr/>
        </p:nvSpPr>
        <p:spPr>
          <a:xfrm rot="16200000">
            <a:off x="2001960" y="5067720"/>
            <a:ext cx="1837800" cy="1837800"/>
          </a:xfrm>
          <a:custGeom>
            <a:avLst/>
            <a:gdLst>
              <a:gd name="textAreaLeft" fmla="*/ 0 w 1837800"/>
              <a:gd name="textAreaRight" fmla="*/ 1841400 w 1837800"/>
              <a:gd name="textAreaTop" fmla="*/ 0 h 1837800"/>
              <a:gd name="textAreaBottom" fmla="*/ 1841400 h 1837800"/>
            </a:gdLst>
            <a:ahLst/>
            <a:rect l="textAreaLeft" t="textAreaTop" r="textAreaRight" b="textAreaBottom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3" name="AutoShape 4"/>
          <p:cNvSpPr/>
          <p:nvPr/>
        </p:nvSpPr>
        <p:spPr>
          <a:xfrm>
            <a:off x="2950920" y="6905160"/>
            <a:ext cx="360" cy="468000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0" bIns="46800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4" name="Freeform 100"/>
          <p:cNvSpPr/>
          <p:nvPr/>
        </p:nvSpPr>
        <p:spPr>
          <a:xfrm flipH="1" flipV="1" rot="16200000">
            <a:off x="5364360" y="5449320"/>
            <a:ext cx="1011960" cy="2082600"/>
          </a:xfrm>
          <a:custGeom>
            <a:avLst/>
            <a:gdLst>
              <a:gd name="textAreaLeft" fmla="*/ 1800 w 1011960"/>
              <a:gd name="textAreaRight" fmla="*/ 1017360 w 1011960"/>
              <a:gd name="textAreaTop" fmla="*/ 1800 h 2082600"/>
              <a:gd name="textAreaBottom" fmla="*/ 2088000 h 2082600"/>
            </a:gdLst>
            <a:ahLst/>
            <a:rect l="textAreaLeft" t="textAreaTop" r="textAreaRight" b="textAreaBottom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5" name="Freeform 101"/>
          <p:cNvSpPr/>
          <p:nvPr/>
        </p:nvSpPr>
        <p:spPr>
          <a:xfrm rot="16200000">
            <a:off x="4955040" y="5067720"/>
            <a:ext cx="1837800" cy="1837800"/>
          </a:xfrm>
          <a:custGeom>
            <a:avLst/>
            <a:gdLst>
              <a:gd name="textAreaLeft" fmla="*/ 0 w 1837800"/>
              <a:gd name="textAreaRight" fmla="*/ 1841400 w 1837800"/>
              <a:gd name="textAreaTop" fmla="*/ 0 h 1837800"/>
              <a:gd name="textAreaBottom" fmla="*/ 1841400 h 1837800"/>
            </a:gdLst>
            <a:ahLst/>
            <a:rect l="textAreaLeft" t="textAreaTop" r="textAreaRight" b="textAreaBottom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6" name="AutoShape 5"/>
          <p:cNvSpPr/>
          <p:nvPr/>
        </p:nvSpPr>
        <p:spPr>
          <a:xfrm flipH="1" flipV="1">
            <a:off x="5844960" y="4595760"/>
            <a:ext cx="3240" cy="468000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0" bIns="46800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7" name="Freeform 102"/>
          <p:cNvSpPr/>
          <p:nvPr/>
        </p:nvSpPr>
        <p:spPr>
          <a:xfrm rot="16200000">
            <a:off x="8072280" y="4437720"/>
            <a:ext cx="1011960" cy="2082600"/>
          </a:xfrm>
          <a:custGeom>
            <a:avLst/>
            <a:gdLst>
              <a:gd name="textAreaLeft" fmla="*/ 0 w 1011960"/>
              <a:gd name="textAreaRight" fmla="*/ 1015560 w 1011960"/>
              <a:gd name="textAreaTop" fmla="*/ 0 h 2082600"/>
              <a:gd name="textAreaBottom" fmla="*/ 2086200 h 2082600"/>
            </a:gdLst>
            <a:ahLst/>
            <a:rect l="textAreaLeft" t="textAreaTop" r="textAreaRight" b="textAreaBottom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8" name="Freeform 103"/>
          <p:cNvSpPr/>
          <p:nvPr/>
        </p:nvSpPr>
        <p:spPr>
          <a:xfrm rot="16200000">
            <a:off x="7630920" y="5067720"/>
            <a:ext cx="1837800" cy="1837800"/>
          </a:xfrm>
          <a:custGeom>
            <a:avLst/>
            <a:gdLst>
              <a:gd name="textAreaLeft" fmla="*/ 0 w 1837800"/>
              <a:gd name="textAreaRight" fmla="*/ 1841400 w 1837800"/>
              <a:gd name="textAreaTop" fmla="*/ 0 h 1837800"/>
              <a:gd name="textAreaBottom" fmla="*/ 1841400 h 1837800"/>
            </a:gdLst>
            <a:ahLst/>
            <a:rect l="textAreaLeft" t="textAreaTop" r="textAreaRight" b="textAreaBottom"/>
            <a:pathLst>
              <a:path w="1841376" h="1841376">
                <a:moveTo>
                  <a:pt x="0" y="0"/>
                </a:moveTo>
                <a:lnTo>
                  <a:pt x="1841376" y="0"/>
                </a:lnTo>
                <a:lnTo>
                  <a:pt x="1841376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9" name="AutoShape 7"/>
          <p:cNvSpPr/>
          <p:nvPr/>
        </p:nvSpPr>
        <p:spPr>
          <a:xfrm>
            <a:off x="8579880" y="6905520"/>
            <a:ext cx="360" cy="467640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67280" bIns="46728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0" name="Freeform 104"/>
          <p:cNvSpPr/>
          <p:nvPr/>
        </p:nvSpPr>
        <p:spPr>
          <a:xfrm flipH="1" flipV="1" rot="16200000">
            <a:off x="10813320" y="5449680"/>
            <a:ext cx="1011960" cy="2082600"/>
          </a:xfrm>
          <a:custGeom>
            <a:avLst/>
            <a:gdLst>
              <a:gd name="textAreaLeft" fmla="*/ 1800 w 1011960"/>
              <a:gd name="textAreaRight" fmla="*/ 1017360 w 1011960"/>
              <a:gd name="textAreaTop" fmla="*/ 1800 h 2082600"/>
              <a:gd name="textAreaBottom" fmla="*/ 2088000 h 2082600"/>
            </a:gdLst>
            <a:ahLst/>
            <a:rect l="textAreaLeft" t="textAreaTop" r="textAreaRight" b="textAreaBottom"/>
            <a:pathLst>
              <a:path w="1015539" h="2086127">
                <a:moveTo>
                  <a:pt x="1015539" y="2086127"/>
                </a:moveTo>
                <a:lnTo>
                  <a:pt x="0" y="2086127"/>
                </a:lnTo>
                <a:lnTo>
                  <a:pt x="0" y="0"/>
                </a:lnTo>
                <a:lnTo>
                  <a:pt x="1015539" y="0"/>
                </a:lnTo>
                <a:lnTo>
                  <a:pt x="1015539" y="2086127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1" name="Freeform 105"/>
          <p:cNvSpPr/>
          <p:nvPr/>
        </p:nvSpPr>
        <p:spPr>
          <a:xfrm rot="16200000">
            <a:off x="10404000" y="5067720"/>
            <a:ext cx="1837800" cy="1837800"/>
          </a:xfrm>
          <a:custGeom>
            <a:avLst/>
            <a:gdLst>
              <a:gd name="textAreaLeft" fmla="*/ 0 w 1837800"/>
              <a:gd name="textAreaRight" fmla="*/ 1841400 w 1837800"/>
              <a:gd name="textAreaTop" fmla="*/ 0 h 1837800"/>
              <a:gd name="textAreaBottom" fmla="*/ 1841400 h 1837800"/>
            </a:gdLst>
            <a:ahLst/>
            <a:rect l="textAreaLeft" t="textAreaTop" r="textAreaRight" b="textAreaBottom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2" name="AutoShape 8"/>
          <p:cNvSpPr/>
          <p:nvPr/>
        </p:nvSpPr>
        <p:spPr>
          <a:xfrm flipH="1" flipV="1">
            <a:off x="11293920" y="4596120"/>
            <a:ext cx="3240" cy="467640"/>
          </a:xfrm>
          <a:prstGeom prst="line">
            <a:avLst/>
          </a:prstGeom>
          <a:ln cap="rnd" w="38100">
            <a:solidFill>
              <a:srgbClr val="aeea00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67280" bIns="46728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3" name="Freeform 106"/>
          <p:cNvSpPr/>
          <p:nvPr/>
        </p:nvSpPr>
        <p:spPr>
          <a:xfrm rot="16200000">
            <a:off x="13560840" y="4437720"/>
            <a:ext cx="1011960" cy="2082600"/>
          </a:xfrm>
          <a:custGeom>
            <a:avLst/>
            <a:gdLst>
              <a:gd name="textAreaLeft" fmla="*/ 0 w 1011960"/>
              <a:gd name="textAreaRight" fmla="*/ 1015560 w 1011960"/>
              <a:gd name="textAreaTop" fmla="*/ 0 h 2082600"/>
              <a:gd name="textAreaBottom" fmla="*/ 2086200 h 2082600"/>
            </a:gdLst>
            <a:ahLst/>
            <a:rect l="textAreaLeft" t="textAreaTop" r="textAreaRight" b="textAreaBottom"/>
            <a:pathLst>
              <a:path w="1015539" h="2086127">
                <a:moveTo>
                  <a:pt x="0" y="0"/>
                </a:moveTo>
                <a:lnTo>
                  <a:pt x="1015539" y="0"/>
                </a:lnTo>
                <a:lnTo>
                  <a:pt x="1015539" y="2086127"/>
                </a:lnTo>
                <a:lnTo>
                  <a:pt x="0" y="20861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4" name="Freeform 107"/>
          <p:cNvSpPr/>
          <p:nvPr/>
        </p:nvSpPr>
        <p:spPr>
          <a:xfrm rot="16200000">
            <a:off x="13119120" y="5067720"/>
            <a:ext cx="1837800" cy="1837800"/>
          </a:xfrm>
          <a:custGeom>
            <a:avLst/>
            <a:gdLst>
              <a:gd name="textAreaLeft" fmla="*/ 0 w 1837800"/>
              <a:gd name="textAreaRight" fmla="*/ 1841400 w 1837800"/>
              <a:gd name="textAreaTop" fmla="*/ 0 h 1837800"/>
              <a:gd name="textAreaBottom" fmla="*/ 1841400 h 1837800"/>
            </a:gdLst>
            <a:ahLst/>
            <a:rect l="textAreaLeft" t="textAreaTop" r="textAreaRight" b="textAreaBottom"/>
            <a:pathLst>
              <a:path w="1841376" h="1841376">
                <a:moveTo>
                  <a:pt x="0" y="0"/>
                </a:moveTo>
                <a:lnTo>
                  <a:pt x="1841377" y="0"/>
                </a:lnTo>
                <a:lnTo>
                  <a:pt x="1841377" y="1841376"/>
                </a:lnTo>
                <a:lnTo>
                  <a:pt x="0" y="18413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5" name="AutoShape 10"/>
          <p:cNvSpPr/>
          <p:nvPr/>
        </p:nvSpPr>
        <p:spPr>
          <a:xfrm>
            <a:off x="14068440" y="6905520"/>
            <a:ext cx="360" cy="467640"/>
          </a:xfrm>
          <a:prstGeom prst="line">
            <a:avLst/>
          </a:prstGeom>
          <a:ln cap="rnd" w="38100">
            <a:solidFill>
              <a:srgbClr val="106861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67280" bIns="46728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6" name="Freeform 113"/>
          <p:cNvSpPr/>
          <p:nvPr/>
        </p:nvSpPr>
        <p:spPr>
          <a:xfrm>
            <a:off x="10911960" y="5559120"/>
            <a:ext cx="776880" cy="776880"/>
          </a:xfrm>
          <a:custGeom>
            <a:avLst/>
            <a:gdLst>
              <a:gd name="textAreaLeft" fmla="*/ 0 w 776880"/>
              <a:gd name="textAreaRight" fmla="*/ 780480 w 776880"/>
              <a:gd name="textAreaTop" fmla="*/ 0 h 776880"/>
              <a:gd name="textAreaBottom" fmla="*/ 780480 h 776880"/>
            </a:gdLst>
            <a:ahLst/>
            <a:rect l="textAreaLeft" t="textAreaTop" r="textAreaRight" b="textAreaBottom"/>
            <a:pathLst>
              <a:path w="780340" h="780340">
                <a:moveTo>
                  <a:pt x="0" y="0"/>
                </a:moveTo>
                <a:lnTo>
                  <a:pt x="780341" y="0"/>
                </a:lnTo>
                <a:lnTo>
                  <a:pt x="780341" y="780340"/>
                </a:lnTo>
                <a:lnTo>
                  <a:pt x="0" y="7803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7" name="Freeform 114"/>
          <p:cNvSpPr/>
          <p:nvPr/>
        </p:nvSpPr>
        <p:spPr>
          <a:xfrm>
            <a:off x="2514240" y="5635800"/>
            <a:ext cx="813240" cy="763200"/>
          </a:xfrm>
          <a:custGeom>
            <a:avLst/>
            <a:gdLst>
              <a:gd name="textAreaLeft" fmla="*/ 0 w 813240"/>
              <a:gd name="textAreaRight" fmla="*/ 816840 w 813240"/>
              <a:gd name="textAreaTop" fmla="*/ 0 h 763200"/>
              <a:gd name="textAreaBottom" fmla="*/ 766800 h 763200"/>
            </a:gdLst>
            <a:ahLst/>
            <a:rect l="textAreaLeft" t="textAreaTop" r="textAreaRight" b="textAreaBottom"/>
            <a:pathLst>
              <a:path w="816893" h="766859">
                <a:moveTo>
                  <a:pt x="0" y="0"/>
                </a:moveTo>
                <a:lnTo>
                  <a:pt x="816893" y="0"/>
                </a:lnTo>
                <a:lnTo>
                  <a:pt x="816893" y="766859"/>
                </a:lnTo>
                <a:lnTo>
                  <a:pt x="0" y="76685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8" name="Freeform 115"/>
          <p:cNvSpPr/>
          <p:nvPr/>
        </p:nvSpPr>
        <p:spPr>
          <a:xfrm>
            <a:off x="5412600" y="5520960"/>
            <a:ext cx="864000" cy="853200"/>
          </a:xfrm>
          <a:custGeom>
            <a:avLst/>
            <a:gdLst>
              <a:gd name="textAreaLeft" fmla="*/ 0 w 864000"/>
              <a:gd name="textAreaRight" fmla="*/ 867600 w 864000"/>
              <a:gd name="textAreaTop" fmla="*/ 0 h 853200"/>
              <a:gd name="textAreaBottom" fmla="*/ 856800 h 853200"/>
            </a:gdLst>
            <a:ahLst/>
            <a:rect l="textAreaLeft" t="textAreaTop" r="textAreaRight" b="textAreaBottom"/>
            <a:pathLst>
              <a:path w="867745" h="856898">
                <a:moveTo>
                  <a:pt x="0" y="0"/>
                </a:moveTo>
                <a:lnTo>
                  <a:pt x="867744" y="0"/>
                </a:lnTo>
                <a:lnTo>
                  <a:pt x="867744" y="856898"/>
                </a:lnTo>
                <a:lnTo>
                  <a:pt x="0" y="8568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99" name="Freeform 116"/>
          <p:cNvSpPr/>
          <p:nvPr/>
        </p:nvSpPr>
        <p:spPr>
          <a:xfrm>
            <a:off x="8056440" y="5520960"/>
            <a:ext cx="892080" cy="893880"/>
          </a:xfrm>
          <a:custGeom>
            <a:avLst/>
            <a:gdLst>
              <a:gd name="textAreaLeft" fmla="*/ 0 w 892080"/>
              <a:gd name="textAreaRight" fmla="*/ 895680 w 892080"/>
              <a:gd name="textAreaTop" fmla="*/ 0 h 893880"/>
              <a:gd name="textAreaBottom" fmla="*/ 897480 h 893880"/>
            </a:gdLst>
            <a:ahLst/>
            <a:rect l="textAreaLeft" t="textAreaTop" r="textAreaRight" b="textAreaBottom"/>
            <a:pathLst>
              <a:path w="895690" h="897322">
                <a:moveTo>
                  <a:pt x="0" y="0"/>
                </a:moveTo>
                <a:lnTo>
                  <a:pt x="895691" y="0"/>
                </a:lnTo>
                <a:lnTo>
                  <a:pt x="895691" y="897322"/>
                </a:lnTo>
                <a:lnTo>
                  <a:pt x="0" y="89732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0" name="Freeform 118"/>
          <p:cNvSpPr/>
          <p:nvPr/>
        </p:nvSpPr>
        <p:spPr>
          <a:xfrm>
            <a:off x="13619160" y="5594040"/>
            <a:ext cx="901440" cy="901440"/>
          </a:xfrm>
          <a:custGeom>
            <a:avLst/>
            <a:gdLst>
              <a:gd name="textAreaLeft" fmla="*/ 0 w 901440"/>
              <a:gd name="textAreaRight" fmla="*/ 905040 w 901440"/>
              <a:gd name="textAreaTop" fmla="*/ 0 h 901440"/>
              <a:gd name="textAreaBottom" fmla="*/ 905040 h 901440"/>
            </a:gdLst>
            <a:ahLst/>
            <a:rect l="textAreaLeft" t="textAreaTop" r="textAreaRight" b="textAreaBottom"/>
            <a:pathLst>
              <a:path w="904871" h="904871">
                <a:moveTo>
                  <a:pt x="0" y="0"/>
                </a:moveTo>
                <a:lnTo>
                  <a:pt x="904871" y="0"/>
                </a:lnTo>
                <a:lnTo>
                  <a:pt x="904871" y="904871"/>
                </a:lnTo>
                <a:lnTo>
                  <a:pt x="0" y="90487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01" name="TextBox 113"/>
          <p:cNvSpPr/>
          <p:nvPr/>
        </p:nvSpPr>
        <p:spPr>
          <a:xfrm>
            <a:off x="1920960" y="7461720"/>
            <a:ext cx="2057040" cy="11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Elicitação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Coleta de informações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Box 114"/>
          <p:cNvSpPr/>
          <p:nvPr/>
        </p:nvSpPr>
        <p:spPr>
          <a:xfrm>
            <a:off x="4814280" y="2526480"/>
            <a:ext cx="2057040" cy="177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Análise e Negociação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Verificação e negociação de conflitos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Box 115"/>
          <p:cNvSpPr/>
          <p:nvPr/>
        </p:nvSpPr>
        <p:spPr>
          <a:xfrm>
            <a:off x="7588080" y="7461720"/>
            <a:ext cx="2310840" cy="14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Documentação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Criação de documento detalhado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Box 116"/>
          <p:cNvSpPr/>
          <p:nvPr/>
        </p:nvSpPr>
        <p:spPr>
          <a:xfrm>
            <a:off x="9954360" y="2922480"/>
            <a:ext cx="2637720" cy="14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Validação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Verificação da precisão dos Requisitos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Box 117"/>
          <p:cNvSpPr/>
          <p:nvPr/>
        </p:nvSpPr>
        <p:spPr>
          <a:xfrm>
            <a:off x="13087800" y="7498800"/>
            <a:ext cx="2211120" cy="148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Gerenciamento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336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Rastreamento e gerenciamento de mudanças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8357480" cy="10284480"/>
          </a:xfrm>
          <a:prstGeom prst="rect">
            <a:avLst/>
          </a:prstGeom>
          <a:ln w="0">
            <a:noFill/>
          </a:ln>
        </p:spPr>
      </p:pic>
      <p:sp>
        <p:nvSpPr>
          <p:cNvPr id="207" name="Freeform 67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08" name="Group 42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209" name="Freeform 68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10" name="TextBox 69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11" name="Group 44"/>
          <p:cNvGrpSpPr/>
          <p:nvPr/>
        </p:nvGrpSpPr>
        <p:grpSpPr>
          <a:xfrm>
            <a:off x="4320000" y="2880000"/>
            <a:ext cx="9897480" cy="5037840"/>
            <a:chOff x="4320000" y="2880000"/>
            <a:chExt cx="9897480" cy="5037840"/>
          </a:xfrm>
        </p:grpSpPr>
        <p:sp>
          <p:nvSpPr>
            <p:cNvPr id="212" name="Freeform 69"/>
            <p:cNvSpPr/>
            <p:nvPr/>
          </p:nvSpPr>
          <p:spPr>
            <a:xfrm>
              <a:off x="4320000" y="3051000"/>
              <a:ext cx="9897480" cy="4866840"/>
            </a:xfrm>
            <a:custGeom>
              <a:avLst/>
              <a:gdLst>
                <a:gd name="textAreaLeft" fmla="*/ 0 w 9897480"/>
                <a:gd name="textAreaRight" fmla="*/ 9901080 w 9897480"/>
                <a:gd name="textAreaTop" fmla="*/ 0 h 4866840"/>
                <a:gd name="textAreaBottom" fmla="*/ 4870440 h 486684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13" name="TextBox 70"/>
            <p:cNvSpPr/>
            <p:nvPr/>
          </p:nvSpPr>
          <p:spPr>
            <a:xfrm>
              <a:off x="4320000" y="2880000"/>
              <a:ext cx="9897480" cy="503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14" name="TextBox 71"/>
          <p:cNvSpPr/>
          <p:nvPr/>
        </p:nvSpPr>
        <p:spPr>
          <a:xfrm>
            <a:off x="4320000" y="3569040"/>
            <a:ext cx="9897480" cy="32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ELICITAÇÃO E ANÁLISE DE REQUISITOS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72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6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63"/>
          <p:cNvGrpSpPr/>
          <p:nvPr/>
        </p:nvGrpSpPr>
        <p:grpSpPr>
          <a:xfrm>
            <a:off x="-170280" y="-365400"/>
            <a:ext cx="18598680" cy="6548760"/>
            <a:chOff x="-170280" y="-365400"/>
            <a:chExt cx="18598680" cy="6548760"/>
          </a:xfrm>
        </p:grpSpPr>
        <p:sp>
          <p:nvSpPr>
            <p:cNvPr id="217" name="Freeform 108"/>
            <p:cNvSpPr/>
            <p:nvPr/>
          </p:nvSpPr>
          <p:spPr>
            <a:xfrm>
              <a:off x="-170280" y="-221040"/>
              <a:ext cx="18598680" cy="6404400"/>
            </a:xfrm>
            <a:custGeom>
              <a:avLst/>
              <a:gdLst>
                <a:gd name="textAreaLeft" fmla="*/ 0 w 18598680"/>
                <a:gd name="textAreaRight" fmla="*/ 18602280 w 18598680"/>
                <a:gd name="textAreaTop" fmla="*/ 0 h 6404400"/>
                <a:gd name="textAreaBottom" fmla="*/ 6408000 h 6404400"/>
              </a:gdLst>
              <a:ahLst/>
              <a:rect l="textAreaLeft" t="textAreaTop" r="textAreaRight" b="textAreaBottom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18" name="TextBox 119"/>
            <p:cNvSpPr/>
            <p:nvPr/>
          </p:nvSpPr>
          <p:spPr>
            <a:xfrm>
              <a:off x="-170280" y="-365400"/>
              <a:ext cx="18598680" cy="65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19" name="Group 65"/>
          <p:cNvGrpSpPr/>
          <p:nvPr/>
        </p:nvGrpSpPr>
        <p:grpSpPr>
          <a:xfrm>
            <a:off x="-2667240" y="3636720"/>
            <a:ext cx="5574960" cy="5574960"/>
            <a:chOff x="-2667240" y="3636720"/>
            <a:chExt cx="5574960" cy="5574960"/>
          </a:xfrm>
        </p:grpSpPr>
        <p:sp>
          <p:nvSpPr>
            <p:cNvPr id="220" name="Freeform 109"/>
            <p:cNvSpPr/>
            <p:nvPr/>
          </p:nvSpPr>
          <p:spPr>
            <a:xfrm>
              <a:off x="-2667240" y="36367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fdfbfb">
                  <a:alpha val="3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21" name="TextBox 120"/>
            <p:cNvSpPr/>
            <p:nvPr/>
          </p:nvSpPr>
          <p:spPr>
            <a:xfrm>
              <a:off x="-2144160" y="389808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22" name="Group 66"/>
          <p:cNvGrpSpPr/>
          <p:nvPr/>
        </p:nvGrpSpPr>
        <p:grpSpPr>
          <a:xfrm>
            <a:off x="1460880" y="1152000"/>
            <a:ext cx="4770360" cy="8390880"/>
            <a:chOff x="1460880" y="1152000"/>
            <a:chExt cx="4770360" cy="8390880"/>
          </a:xfrm>
        </p:grpSpPr>
        <p:sp>
          <p:nvSpPr>
            <p:cNvPr id="223" name="Freeform 119"/>
            <p:cNvSpPr/>
            <p:nvPr/>
          </p:nvSpPr>
          <p:spPr>
            <a:xfrm>
              <a:off x="1460880" y="1294200"/>
              <a:ext cx="4770360" cy="8248320"/>
            </a:xfrm>
            <a:custGeom>
              <a:avLst/>
              <a:gdLst>
                <a:gd name="textAreaLeft" fmla="*/ 0 w 4770360"/>
                <a:gd name="textAreaRight" fmla="*/ 4774320 w 4770360"/>
                <a:gd name="textAreaTop" fmla="*/ 0 h 8248320"/>
                <a:gd name="textAreaBottom" fmla="*/ 8252640 h 824832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24" name="TextBox 121"/>
            <p:cNvSpPr/>
            <p:nvPr/>
          </p:nvSpPr>
          <p:spPr>
            <a:xfrm>
              <a:off x="1460880" y="1152000"/>
              <a:ext cx="4770360" cy="83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25" name="Group 68"/>
          <p:cNvGrpSpPr/>
          <p:nvPr/>
        </p:nvGrpSpPr>
        <p:grpSpPr>
          <a:xfrm>
            <a:off x="6820920" y="1152000"/>
            <a:ext cx="4770360" cy="8390880"/>
            <a:chOff x="6820920" y="1152000"/>
            <a:chExt cx="4770360" cy="8390880"/>
          </a:xfrm>
        </p:grpSpPr>
        <p:sp>
          <p:nvSpPr>
            <p:cNvPr id="226" name="Freeform 121"/>
            <p:cNvSpPr/>
            <p:nvPr/>
          </p:nvSpPr>
          <p:spPr>
            <a:xfrm>
              <a:off x="6820920" y="1294200"/>
              <a:ext cx="4770360" cy="8248320"/>
            </a:xfrm>
            <a:custGeom>
              <a:avLst/>
              <a:gdLst>
                <a:gd name="textAreaLeft" fmla="*/ 0 w 4770360"/>
                <a:gd name="textAreaRight" fmla="*/ 4774320 w 4770360"/>
                <a:gd name="textAreaTop" fmla="*/ 0 h 8248320"/>
                <a:gd name="textAreaBottom" fmla="*/ 8252640 h 824832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27" name="TextBox 122"/>
            <p:cNvSpPr/>
            <p:nvPr/>
          </p:nvSpPr>
          <p:spPr>
            <a:xfrm>
              <a:off x="6820920" y="1152000"/>
              <a:ext cx="4770360" cy="83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28" name="Group 70"/>
          <p:cNvGrpSpPr/>
          <p:nvPr/>
        </p:nvGrpSpPr>
        <p:grpSpPr>
          <a:xfrm>
            <a:off x="12184200" y="1152000"/>
            <a:ext cx="4770360" cy="8390880"/>
            <a:chOff x="12184200" y="1152000"/>
            <a:chExt cx="4770360" cy="8390880"/>
          </a:xfrm>
        </p:grpSpPr>
        <p:sp>
          <p:nvSpPr>
            <p:cNvPr id="229" name="Freeform 123"/>
            <p:cNvSpPr/>
            <p:nvPr/>
          </p:nvSpPr>
          <p:spPr>
            <a:xfrm>
              <a:off x="12184200" y="1294200"/>
              <a:ext cx="4770360" cy="8248320"/>
            </a:xfrm>
            <a:custGeom>
              <a:avLst/>
              <a:gdLst>
                <a:gd name="textAreaLeft" fmla="*/ 0 w 4770360"/>
                <a:gd name="textAreaRight" fmla="*/ 4774320 w 4770360"/>
                <a:gd name="textAreaTop" fmla="*/ 0 h 8248320"/>
                <a:gd name="textAreaBottom" fmla="*/ 8252640 h 824832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0" name="TextBox 123"/>
            <p:cNvSpPr/>
            <p:nvPr/>
          </p:nvSpPr>
          <p:spPr>
            <a:xfrm>
              <a:off x="12184200" y="1152000"/>
              <a:ext cx="4770360" cy="83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31" name="Group 72"/>
          <p:cNvGrpSpPr/>
          <p:nvPr/>
        </p:nvGrpSpPr>
        <p:grpSpPr>
          <a:xfrm>
            <a:off x="7505280" y="5847120"/>
            <a:ext cx="3286080" cy="652320"/>
            <a:chOff x="7505280" y="5847120"/>
            <a:chExt cx="3286080" cy="652320"/>
          </a:xfrm>
        </p:grpSpPr>
        <p:sp>
          <p:nvSpPr>
            <p:cNvPr id="232" name="Freeform 125"/>
            <p:cNvSpPr/>
            <p:nvPr/>
          </p:nvSpPr>
          <p:spPr>
            <a:xfrm>
              <a:off x="7505280" y="5901840"/>
              <a:ext cx="3286080" cy="596520"/>
            </a:xfrm>
            <a:custGeom>
              <a:avLst/>
              <a:gdLst>
                <a:gd name="textAreaLeft" fmla="*/ 0 w 3286080"/>
                <a:gd name="textAreaRight" fmla="*/ 3290040 w 328608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1937268" h="314573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3" name="TextBox 124"/>
            <p:cNvSpPr/>
            <p:nvPr/>
          </p:nvSpPr>
          <p:spPr>
            <a:xfrm>
              <a:off x="7505280" y="5847120"/>
              <a:ext cx="328608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Análise de Requisitos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34" name="TextBox 126"/>
          <p:cNvSpPr/>
          <p:nvPr/>
        </p:nvSpPr>
        <p:spPr>
          <a:xfrm>
            <a:off x="1757520" y="6547680"/>
            <a:ext cx="4060800" cy="11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6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Entrevistas.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Questionários.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Workshops.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Box 127"/>
          <p:cNvSpPr/>
          <p:nvPr/>
        </p:nvSpPr>
        <p:spPr>
          <a:xfrm>
            <a:off x="7117560" y="6547680"/>
            <a:ext cx="4061160" cy="11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6"/>
              </a:lnSpc>
              <a:tabLst>
                <a:tab algn="l" pos="0"/>
              </a:tabLst>
            </a:pP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Garantir a clareza e consistência dos requisitos,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Resolver conflitos.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Box 128"/>
          <p:cNvSpPr/>
          <p:nvPr/>
        </p:nvSpPr>
        <p:spPr>
          <a:xfrm>
            <a:off x="12481560" y="6547680"/>
            <a:ext cx="4060800" cy="20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6"/>
              </a:lnSpc>
              <a:tabLst>
                <a:tab algn="l" pos="0"/>
              </a:tabLst>
            </a:pP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Elicitar : Entrevistas com veterinários, funcionários e clientes.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Analisar : Verificar que os requisitos sejam claros e não contraditórios.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37" name="Group 75"/>
          <p:cNvGrpSpPr/>
          <p:nvPr/>
        </p:nvGrpSpPr>
        <p:grpSpPr>
          <a:xfrm>
            <a:off x="1931040" y="5847120"/>
            <a:ext cx="3752640" cy="652320"/>
            <a:chOff x="1931040" y="5847120"/>
            <a:chExt cx="3752640" cy="652320"/>
          </a:xfrm>
        </p:grpSpPr>
        <p:sp>
          <p:nvSpPr>
            <p:cNvPr id="238" name="Freeform 128"/>
            <p:cNvSpPr/>
            <p:nvPr/>
          </p:nvSpPr>
          <p:spPr>
            <a:xfrm>
              <a:off x="1931040" y="5901840"/>
              <a:ext cx="3752640" cy="596520"/>
            </a:xfrm>
            <a:custGeom>
              <a:avLst/>
              <a:gdLst>
                <a:gd name="textAreaLeft" fmla="*/ 0 w 3752640"/>
                <a:gd name="textAreaRight" fmla="*/ 3756600 w 3752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39" name="TextBox 131"/>
            <p:cNvSpPr/>
            <p:nvPr/>
          </p:nvSpPr>
          <p:spPr>
            <a:xfrm>
              <a:off x="1931040" y="5847120"/>
              <a:ext cx="3752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Elicitação de Requisitos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0" name="Group 77"/>
          <p:cNvGrpSpPr/>
          <p:nvPr/>
        </p:nvGrpSpPr>
        <p:grpSpPr>
          <a:xfrm>
            <a:off x="12617280" y="5811480"/>
            <a:ext cx="3907440" cy="687960"/>
            <a:chOff x="12617280" y="5811480"/>
            <a:chExt cx="3907440" cy="687960"/>
          </a:xfrm>
        </p:grpSpPr>
        <p:sp>
          <p:nvSpPr>
            <p:cNvPr id="241" name="Freeform 130"/>
            <p:cNvSpPr/>
            <p:nvPr/>
          </p:nvSpPr>
          <p:spPr>
            <a:xfrm>
              <a:off x="12617280" y="5869080"/>
              <a:ext cx="3907440" cy="629280"/>
            </a:xfrm>
            <a:custGeom>
              <a:avLst/>
              <a:gdLst>
                <a:gd name="textAreaLeft" fmla="*/ 0 w 3907440"/>
                <a:gd name="textAreaRight" fmla="*/ 3911760 w 3907440"/>
                <a:gd name="textAreaTop" fmla="*/ 0 h 629280"/>
                <a:gd name="textAreaBottom" fmla="*/ 633600 h 629280"/>
              </a:gdLst>
              <a:ahLst/>
              <a:rect l="textAreaLeft" t="textAreaTop" r="textAreaRight" b="textAreaBottom"/>
              <a:pathLst>
                <a:path w="1937268" h="314573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42" name="TextBox 133"/>
            <p:cNvSpPr/>
            <p:nvPr/>
          </p:nvSpPr>
          <p:spPr>
            <a:xfrm>
              <a:off x="12617280" y="5811480"/>
              <a:ext cx="3907440" cy="687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Exemplo : Agendar Consulta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3" name="Group 78"/>
          <p:cNvGrpSpPr/>
          <p:nvPr/>
        </p:nvGrpSpPr>
        <p:grpSpPr>
          <a:xfrm>
            <a:off x="14881680" y="-3042000"/>
            <a:ext cx="5574960" cy="5574960"/>
            <a:chOff x="14881680" y="-3042000"/>
            <a:chExt cx="5574960" cy="5574960"/>
          </a:xfrm>
        </p:grpSpPr>
        <p:sp>
          <p:nvSpPr>
            <p:cNvPr id="244" name="Freeform 131"/>
            <p:cNvSpPr/>
            <p:nvPr/>
          </p:nvSpPr>
          <p:spPr>
            <a:xfrm>
              <a:off x="14881680" y="-304200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fdfbfb">
                  <a:alpha val="3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45" name="TextBox 134"/>
            <p:cNvSpPr/>
            <p:nvPr/>
          </p:nvSpPr>
          <p:spPr>
            <a:xfrm>
              <a:off x="15404760" y="-278064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620000" y="1400040"/>
            <a:ext cx="4426560" cy="442656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7016040" y="1440000"/>
            <a:ext cx="4390560" cy="439056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  <p:pic>
        <p:nvPicPr>
          <p:cNvPr id="248" name="" descr=""/>
          <p:cNvPicPr/>
          <p:nvPr/>
        </p:nvPicPr>
        <p:blipFill>
          <a:blip r:embed="rId3"/>
          <a:stretch/>
        </p:blipFill>
        <p:spPr>
          <a:xfrm>
            <a:off x="12384000" y="1404000"/>
            <a:ext cx="4383360" cy="438336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8357480" cy="10284480"/>
          </a:xfrm>
          <a:prstGeom prst="rect">
            <a:avLst/>
          </a:prstGeom>
          <a:ln w="0">
            <a:noFill/>
          </a:ln>
        </p:spPr>
      </p:pic>
      <p:sp>
        <p:nvSpPr>
          <p:cNvPr id="250" name="Freeform 70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51" name="Group 45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252" name="Freeform 71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53" name="TextBox 73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54" name="Group 47"/>
          <p:cNvGrpSpPr/>
          <p:nvPr/>
        </p:nvGrpSpPr>
        <p:grpSpPr>
          <a:xfrm>
            <a:off x="4320000" y="3240360"/>
            <a:ext cx="9897480" cy="4317120"/>
            <a:chOff x="4320000" y="3240360"/>
            <a:chExt cx="9897480" cy="4317120"/>
          </a:xfrm>
        </p:grpSpPr>
        <p:sp>
          <p:nvSpPr>
            <p:cNvPr id="255" name="Freeform 72"/>
            <p:cNvSpPr/>
            <p:nvPr/>
          </p:nvSpPr>
          <p:spPr>
            <a:xfrm>
              <a:off x="4320000" y="3386880"/>
              <a:ext cx="9897480" cy="4170600"/>
            </a:xfrm>
            <a:custGeom>
              <a:avLst/>
              <a:gdLst>
                <a:gd name="textAreaLeft" fmla="*/ 0 w 9897480"/>
                <a:gd name="textAreaRight" fmla="*/ 9901080 w 9897480"/>
                <a:gd name="textAreaTop" fmla="*/ 0 h 4170600"/>
                <a:gd name="textAreaBottom" fmla="*/ 4174200 h 417060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56" name="TextBox 74"/>
            <p:cNvSpPr/>
            <p:nvPr/>
          </p:nvSpPr>
          <p:spPr>
            <a:xfrm>
              <a:off x="4320000" y="3240360"/>
              <a:ext cx="9897480" cy="431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57" name="TextBox 75"/>
          <p:cNvSpPr/>
          <p:nvPr/>
        </p:nvSpPr>
        <p:spPr>
          <a:xfrm>
            <a:off x="4320000" y="4073040"/>
            <a:ext cx="989748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VALIDAÇÃO DE REQUISITOS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76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7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67"/>
          <p:cNvGrpSpPr/>
          <p:nvPr/>
        </p:nvGrpSpPr>
        <p:grpSpPr>
          <a:xfrm>
            <a:off x="-1997280" y="7075800"/>
            <a:ext cx="5574960" cy="5574960"/>
            <a:chOff x="-1997280" y="7075800"/>
            <a:chExt cx="5574960" cy="5574960"/>
          </a:xfrm>
        </p:grpSpPr>
        <p:sp>
          <p:nvSpPr>
            <p:cNvPr id="260" name="Freeform 110"/>
            <p:cNvSpPr/>
            <p:nvPr/>
          </p:nvSpPr>
          <p:spPr>
            <a:xfrm>
              <a:off x="-1997280" y="707580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61" name="TextBox 130"/>
            <p:cNvSpPr/>
            <p:nvPr/>
          </p:nvSpPr>
          <p:spPr>
            <a:xfrm>
              <a:off x="-1474200" y="73371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62" name="Group 69"/>
          <p:cNvGrpSpPr/>
          <p:nvPr/>
        </p:nvGrpSpPr>
        <p:grpSpPr>
          <a:xfrm>
            <a:off x="3684240" y="7005960"/>
            <a:ext cx="448920" cy="448920"/>
            <a:chOff x="3684240" y="7005960"/>
            <a:chExt cx="448920" cy="448920"/>
          </a:xfrm>
        </p:grpSpPr>
        <p:sp>
          <p:nvSpPr>
            <p:cNvPr id="263" name="Freeform 111"/>
            <p:cNvSpPr/>
            <p:nvPr/>
          </p:nvSpPr>
          <p:spPr>
            <a:xfrm>
              <a:off x="3684240" y="7005960"/>
              <a:ext cx="448920" cy="448920"/>
            </a:xfrm>
            <a:custGeom>
              <a:avLst/>
              <a:gdLst>
                <a:gd name="textAreaLeft" fmla="*/ 0 w 448920"/>
                <a:gd name="textAreaRight" fmla="*/ 452520 w 448920"/>
                <a:gd name="textAreaTop" fmla="*/ 0 h 448920"/>
                <a:gd name="textAreaBottom" fmla="*/ 452520 h 448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4" name="TextBox 132"/>
            <p:cNvSpPr/>
            <p:nvPr/>
          </p:nvSpPr>
          <p:spPr>
            <a:xfrm>
              <a:off x="3726720" y="7027200"/>
              <a:ext cx="363960" cy="38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65" name="Group 71"/>
          <p:cNvGrpSpPr/>
          <p:nvPr/>
        </p:nvGrpSpPr>
        <p:grpSpPr>
          <a:xfrm>
            <a:off x="15017760" y="-2533680"/>
            <a:ext cx="4998600" cy="4998600"/>
            <a:chOff x="15017760" y="-2533680"/>
            <a:chExt cx="4998600" cy="4998600"/>
          </a:xfrm>
        </p:grpSpPr>
        <p:sp>
          <p:nvSpPr>
            <p:cNvPr id="266" name="Freeform 112"/>
            <p:cNvSpPr/>
            <p:nvPr/>
          </p:nvSpPr>
          <p:spPr>
            <a:xfrm>
              <a:off x="15017760" y="-2533680"/>
              <a:ext cx="4998600" cy="4998600"/>
            </a:xfrm>
            <a:custGeom>
              <a:avLst/>
              <a:gdLst>
                <a:gd name="textAreaLeft" fmla="*/ 0 w 4998600"/>
                <a:gd name="textAreaRight" fmla="*/ 5002200 w 4998600"/>
                <a:gd name="textAreaTop" fmla="*/ 0 h 4998600"/>
                <a:gd name="textAreaBottom" fmla="*/ 5002200 h 4998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3000"/>
              </a:srgbClr>
            </a:solidFill>
            <a:ln cap="sq" w="742950">
              <a:solidFill>
                <a:srgbClr val="106861">
                  <a:alpha val="3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67" name="TextBox 135"/>
            <p:cNvSpPr/>
            <p:nvPr/>
          </p:nvSpPr>
          <p:spPr>
            <a:xfrm>
              <a:off x="15486840" y="-2299320"/>
              <a:ext cx="4060440" cy="42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68" name="Group 73"/>
          <p:cNvGrpSpPr/>
          <p:nvPr/>
        </p:nvGrpSpPr>
        <p:grpSpPr>
          <a:xfrm>
            <a:off x="9104040" y="1260720"/>
            <a:ext cx="6914520" cy="3239640"/>
            <a:chOff x="9104040" y="1260720"/>
            <a:chExt cx="6914520" cy="3239640"/>
          </a:xfrm>
        </p:grpSpPr>
        <p:sp>
          <p:nvSpPr>
            <p:cNvPr id="269" name="Freeform 120"/>
            <p:cNvSpPr/>
            <p:nvPr/>
          </p:nvSpPr>
          <p:spPr>
            <a:xfrm>
              <a:off x="9104040" y="1497960"/>
              <a:ext cx="6914520" cy="3002400"/>
            </a:xfrm>
            <a:custGeom>
              <a:avLst/>
              <a:gdLst>
                <a:gd name="textAreaLeft" fmla="*/ 0 w 6914520"/>
                <a:gd name="textAreaRight" fmla="*/ 6918480 w 6914520"/>
                <a:gd name="textAreaTop" fmla="*/ 0 h 3002400"/>
                <a:gd name="textAreaBottom" fmla="*/ 3006720 h 3002400"/>
              </a:gdLst>
              <a:ahLst/>
              <a:rect l="textAreaLeft" t="textAreaTop" r="textAreaRight" b="textAreaBottom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cap="rnd" w="10477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0" name="TextBox 136"/>
            <p:cNvSpPr/>
            <p:nvPr/>
          </p:nvSpPr>
          <p:spPr>
            <a:xfrm>
              <a:off x="9104040" y="1260720"/>
              <a:ext cx="6914520" cy="323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71" name="Group 74"/>
          <p:cNvGrpSpPr/>
          <p:nvPr/>
        </p:nvGrpSpPr>
        <p:grpSpPr>
          <a:xfrm>
            <a:off x="8307360" y="1525320"/>
            <a:ext cx="1588320" cy="2388600"/>
            <a:chOff x="8307360" y="1525320"/>
            <a:chExt cx="1588320" cy="2388600"/>
          </a:xfrm>
        </p:grpSpPr>
        <p:sp>
          <p:nvSpPr>
            <p:cNvPr id="272" name="Freeform 122"/>
            <p:cNvSpPr/>
            <p:nvPr/>
          </p:nvSpPr>
          <p:spPr>
            <a:xfrm>
              <a:off x="8307360" y="2150640"/>
              <a:ext cx="1588320" cy="1763280"/>
            </a:xfrm>
            <a:custGeom>
              <a:avLst/>
              <a:gdLst>
                <a:gd name="textAreaLeft" fmla="*/ 0 w 1588320"/>
                <a:gd name="textAreaRight" fmla="*/ 1592280 w 1588320"/>
                <a:gd name="textAreaTop" fmla="*/ 0 h 1763280"/>
                <a:gd name="textAreaBottom" fmla="*/ 1767600 h 1763280"/>
              </a:gdLst>
              <a:ahLst/>
              <a:rect l="textAreaLeft" t="textAreaTop" r="textAreaRight" b="textAreaBottom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3" name="TextBox 137"/>
            <p:cNvSpPr/>
            <p:nvPr/>
          </p:nvSpPr>
          <p:spPr>
            <a:xfrm>
              <a:off x="8307360" y="1525320"/>
              <a:ext cx="1588320" cy="238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74" name="TextBox 138"/>
          <p:cNvSpPr/>
          <p:nvPr/>
        </p:nvSpPr>
        <p:spPr>
          <a:xfrm>
            <a:off x="9964440" y="2585520"/>
            <a:ext cx="5420880" cy="7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Revisões por pares.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Protótipos.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Testes de conceito.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TextBox 139"/>
          <p:cNvSpPr/>
          <p:nvPr/>
        </p:nvSpPr>
        <p:spPr>
          <a:xfrm>
            <a:off x="10071360" y="1915560"/>
            <a:ext cx="5313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16"/>
              </a:lnSpc>
              <a:tabLst>
                <a:tab algn="l" pos="0"/>
              </a:tabLst>
            </a:pPr>
            <a:r>
              <a:rPr b="0" lang="en-US" sz="2360" spc="-1" strike="noStrike">
                <a:solidFill>
                  <a:srgbClr val="333231"/>
                </a:solidFill>
                <a:latin typeface="Open Sauce Bold"/>
                <a:ea typeface="DejaVu Sans"/>
              </a:rPr>
              <a:t>Métodos de Validação</a:t>
            </a:r>
            <a:endParaRPr b="0" lang="pt-BR" sz="23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76" name="Group 76"/>
          <p:cNvGrpSpPr/>
          <p:nvPr/>
        </p:nvGrpSpPr>
        <p:grpSpPr>
          <a:xfrm>
            <a:off x="9104040" y="4858920"/>
            <a:ext cx="6914520" cy="3239640"/>
            <a:chOff x="9104040" y="4858920"/>
            <a:chExt cx="6914520" cy="3239640"/>
          </a:xfrm>
        </p:grpSpPr>
        <p:sp>
          <p:nvSpPr>
            <p:cNvPr id="277" name="Freeform 126"/>
            <p:cNvSpPr/>
            <p:nvPr/>
          </p:nvSpPr>
          <p:spPr>
            <a:xfrm>
              <a:off x="9104040" y="5096160"/>
              <a:ext cx="6914520" cy="3002400"/>
            </a:xfrm>
            <a:custGeom>
              <a:avLst/>
              <a:gdLst>
                <a:gd name="textAreaLeft" fmla="*/ 0 w 6914520"/>
                <a:gd name="textAreaRight" fmla="*/ 6918480 w 6914520"/>
                <a:gd name="textAreaTop" fmla="*/ 0 h 3002400"/>
                <a:gd name="textAreaBottom" fmla="*/ 3006720 h 3002400"/>
              </a:gdLst>
              <a:ahLst/>
              <a:rect l="textAreaLeft" t="textAreaTop" r="textAreaRight" b="textAreaBottom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cap="rnd" w="10477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78" name="TextBox 140"/>
            <p:cNvSpPr/>
            <p:nvPr/>
          </p:nvSpPr>
          <p:spPr>
            <a:xfrm>
              <a:off x="9104040" y="4858920"/>
              <a:ext cx="6914520" cy="3239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79" name="Group 79"/>
          <p:cNvGrpSpPr/>
          <p:nvPr/>
        </p:nvGrpSpPr>
        <p:grpSpPr>
          <a:xfrm>
            <a:off x="8307360" y="5123160"/>
            <a:ext cx="1588320" cy="2388960"/>
            <a:chOff x="8307360" y="5123160"/>
            <a:chExt cx="1588320" cy="2388960"/>
          </a:xfrm>
        </p:grpSpPr>
        <p:sp>
          <p:nvSpPr>
            <p:cNvPr id="280" name="Freeform 127"/>
            <p:cNvSpPr/>
            <p:nvPr/>
          </p:nvSpPr>
          <p:spPr>
            <a:xfrm>
              <a:off x="8307360" y="5748840"/>
              <a:ext cx="1588320" cy="1763280"/>
            </a:xfrm>
            <a:custGeom>
              <a:avLst/>
              <a:gdLst>
                <a:gd name="textAreaLeft" fmla="*/ 0 w 1588320"/>
                <a:gd name="textAreaRight" fmla="*/ 1592280 w 1588320"/>
                <a:gd name="textAreaTop" fmla="*/ 0 h 1763280"/>
                <a:gd name="textAreaBottom" fmla="*/ 1767600 h 1763280"/>
              </a:gdLst>
              <a:ahLst/>
              <a:rect l="textAreaLeft" t="textAreaTop" r="textAreaRight" b="textAreaBottom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1" name="TextBox 141"/>
            <p:cNvSpPr/>
            <p:nvPr/>
          </p:nvSpPr>
          <p:spPr>
            <a:xfrm>
              <a:off x="8307360" y="5123160"/>
              <a:ext cx="1588320" cy="2388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82" name="TextBox 142"/>
          <p:cNvSpPr/>
          <p:nvPr/>
        </p:nvSpPr>
        <p:spPr>
          <a:xfrm>
            <a:off x="9964440" y="6183720"/>
            <a:ext cx="5420880" cy="78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Validação</a:t>
            </a: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 : Criação de protótipos para testar a adição de novos itens ao estoque.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Box 143"/>
          <p:cNvSpPr/>
          <p:nvPr/>
        </p:nvSpPr>
        <p:spPr>
          <a:xfrm>
            <a:off x="10071360" y="5513760"/>
            <a:ext cx="53136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16"/>
              </a:lnSpc>
              <a:tabLst>
                <a:tab algn="l" pos="0"/>
              </a:tabLst>
            </a:pPr>
            <a:r>
              <a:rPr b="0" lang="en-US" sz="2360" spc="-1" strike="noStrike">
                <a:solidFill>
                  <a:srgbClr val="333231"/>
                </a:solidFill>
                <a:latin typeface="Open Sauce Bold"/>
                <a:ea typeface="DejaVu Sans"/>
              </a:rPr>
              <a:t>Exemplo : Controle de Estoque</a:t>
            </a:r>
            <a:endParaRPr b="0" lang="pt-BR" sz="2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Freeform 129"/>
          <p:cNvSpPr/>
          <p:nvPr/>
        </p:nvSpPr>
        <p:spPr>
          <a:xfrm>
            <a:off x="8583840" y="5919480"/>
            <a:ext cx="1219320" cy="1355400"/>
          </a:xfrm>
          <a:custGeom>
            <a:avLst/>
            <a:gdLst>
              <a:gd name="textAreaLeft" fmla="*/ 0 w 1219320"/>
              <a:gd name="textAreaRight" fmla="*/ 1223280 w 1219320"/>
              <a:gd name="textAreaTop" fmla="*/ 0 h 1355400"/>
              <a:gd name="textAreaBottom" fmla="*/ 1359720 h 1355400"/>
            </a:gdLst>
            <a:ahLst/>
            <a:rect l="textAreaLeft" t="textAreaTop" r="textAreaRight" b="textAreaBottom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5" name="Freeform 136"/>
          <p:cNvSpPr/>
          <p:nvPr/>
        </p:nvSpPr>
        <p:spPr>
          <a:xfrm>
            <a:off x="8649720" y="2399040"/>
            <a:ext cx="1087200" cy="1208880"/>
          </a:xfrm>
          <a:custGeom>
            <a:avLst/>
            <a:gdLst>
              <a:gd name="textAreaLeft" fmla="*/ 0 w 1087200"/>
              <a:gd name="textAreaRight" fmla="*/ 1091160 w 1087200"/>
              <a:gd name="textAreaTop" fmla="*/ 0 h 1208880"/>
              <a:gd name="textAreaBottom" fmla="*/ 1213200 h 1208880"/>
            </a:gdLst>
            <a:ahLst/>
            <a:rect l="textAreaLeft" t="textAreaTop" r="textAreaRight" b="textAreaBottom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86" name="Group 82"/>
          <p:cNvGrpSpPr/>
          <p:nvPr/>
        </p:nvGrpSpPr>
        <p:grpSpPr>
          <a:xfrm>
            <a:off x="4809240" y="8388720"/>
            <a:ext cx="1179720" cy="1179720"/>
            <a:chOff x="4809240" y="8388720"/>
            <a:chExt cx="1179720" cy="1179720"/>
          </a:xfrm>
        </p:grpSpPr>
        <p:sp>
          <p:nvSpPr>
            <p:cNvPr id="287" name="Freeform 137"/>
            <p:cNvSpPr/>
            <p:nvPr/>
          </p:nvSpPr>
          <p:spPr>
            <a:xfrm>
              <a:off x="4809240" y="8388720"/>
              <a:ext cx="1179720" cy="1179720"/>
            </a:xfrm>
            <a:custGeom>
              <a:avLst/>
              <a:gdLst>
                <a:gd name="textAreaLeft" fmla="*/ 0 w 1179720"/>
                <a:gd name="textAreaRight" fmla="*/ 1183320 w 1179720"/>
                <a:gd name="textAreaTop" fmla="*/ 0 h 1179720"/>
                <a:gd name="textAreaBottom" fmla="*/ 1183320 h 11797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88" name="TextBox 148"/>
            <p:cNvSpPr/>
            <p:nvPr/>
          </p:nvSpPr>
          <p:spPr>
            <a:xfrm>
              <a:off x="4920120" y="8444160"/>
              <a:ext cx="957960" cy="101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289" name="" descr=""/>
          <p:cNvPicPr/>
          <p:nvPr/>
        </p:nvPicPr>
        <p:blipFill>
          <a:blip r:embed="rId3"/>
          <a:stretch/>
        </p:blipFill>
        <p:spPr>
          <a:xfrm>
            <a:off x="952560" y="1368000"/>
            <a:ext cx="6966000" cy="696600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-33120" y="0"/>
            <a:ext cx="18390600" cy="10290600"/>
          </a:xfrm>
          <a:prstGeom prst="rect">
            <a:avLst/>
          </a:prstGeom>
          <a:ln w="0">
            <a:noFill/>
          </a:ln>
        </p:spPr>
      </p:pic>
      <p:sp>
        <p:nvSpPr>
          <p:cNvPr id="291" name="Freeform 73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292" name="Group 48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293" name="Freeform 74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294" name="TextBox 77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295" name="Group 50"/>
          <p:cNvGrpSpPr/>
          <p:nvPr/>
        </p:nvGrpSpPr>
        <p:grpSpPr>
          <a:xfrm>
            <a:off x="3960000" y="2700000"/>
            <a:ext cx="10797840" cy="4317840"/>
            <a:chOff x="3960000" y="2700000"/>
            <a:chExt cx="10797840" cy="4317840"/>
          </a:xfrm>
        </p:grpSpPr>
        <p:sp>
          <p:nvSpPr>
            <p:cNvPr id="296" name="Freeform 75"/>
            <p:cNvSpPr/>
            <p:nvPr/>
          </p:nvSpPr>
          <p:spPr>
            <a:xfrm>
              <a:off x="3960000" y="2846520"/>
              <a:ext cx="10797840" cy="4171320"/>
            </a:xfrm>
            <a:custGeom>
              <a:avLst/>
              <a:gdLst>
                <a:gd name="textAreaLeft" fmla="*/ 0 w 10797840"/>
                <a:gd name="textAreaRight" fmla="*/ 10801440 w 10797840"/>
                <a:gd name="textAreaTop" fmla="*/ 0 h 4171320"/>
                <a:gd name="textAreaBottom" fmla="*/ 4174920 h 417132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297" name="TextBox 78"/>
            <p:cNvSpPr/>
            <p:nvPr/>
          </p:nvSpPr>
          <p:spPr>
            <a:xfrm>
              <a:off x="3960000" y="2700000"/>
              <a:ext cx="10797840" cy="431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298" name="TextBox 79"/>
          <p:cNvSpPr/>
          <p:nvPr/>
        </p:nvSpPr>
        <p:spPr>
          <a:xfrm>
            <a:off x="4320000" y="3569040"/>
            <a:ext cx="1007784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GERENCIAMENTO DE REQUISITOS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TextBox 80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8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roup 80"/>
          <p:cNvGrpSpPr/>
          <p:nvPr/>
        </p:nvGrpSpPr>
        <p:grpSpPr>
          <a:xfrm>
            <a:off x="-170280" y="-365400"/>
            <a:ext cx="18598680" cy="6548760"/>
            <a:chOff x="-170280" y="-365400"/>
            <a:chExt cx="18598680" cy="6548760"/>
          </a:xfrm>
        </p:grpSpPr>
        <p:sp>
          <p:nvSpPr>
            <p:cNvPr id="301" name="Freeform 117"/>
            <p:cNvSpPr/>
            <p:nvPr/>
          </p:nvSpPr>
          <p:spPr>
            <a:xfrm>
              <a:off x="-170280" y="-221040"/>
              <a:ext cx="18598680" cy="6404400"/>
            </a:xfrm>
            <a:custGeom>
              <a:avLst/>
              <a:gdLst>
                <a:gd name="textAreaLeft" fmla="*/ 0 w 18598680"/>
                <a:gd name="textAreaRight" fmla="*/ 18602280 w 18598680"/>
                <a:gd name="textAreaTop" fmla="*/ 0 h 6404400"/>
                <a:gd name="textAreaBottom" fmla="*/ 6408000 h 6404400"/>
              </a:gdLst>
              <a:ahLst/>
              <a:rect l="textAreaLeft" t="textAreaTop" r="textAreaRight" b="textAreaBottom"/>
              <a:pathLst>
                <a:path w="4899365" h="1687657">
                  <a:moveTo>
                    <a:pt x="0" y="0"/>
                  </a:moveTo>
                  <a:lnTo>
                    <a:pt x="4899365" y="0"/>
                  </a:lnTo>
                  <a:lnTo>
                    <a:pt x="4899365" y="1687657"/>
                  </a:lnTo>
                  <a:lnTo>
                    <a:pt x="0" y="1687657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2" name="TextBox 125"/>
            <p:cNvSpPr/>
            <p:nvPr/>
          </p:nvSpPr>
          <p:spPr>
            <a:xfrm>
              <a:off x="-170280" y="-365400"/>
              <a:ext cx="18598680" cy="6548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303" name="Group 81"/>
          <p:cNvGrpSpPr/>
          <p:nvPr/>
        </p:nvGrpSpPr>
        <p:grpSpPr>
          <a:xfrm>
            <a:off x="-2667240" y="3636720"/>
            <a:ext cx="5574960" cy="5574960"/>
            <a:chOff x="-2667240" y="3636720"/>
            <a:chExt cx="5574960" cy="5574960"/>
          </a:xfrm>
        </p:grpSpPr>
        <p:sp>
          <p:nvSpPr>
            <p:cNvPr id="304" name="Freeform 124"/>
            <p:cNvSpPr/>
            <p:nvPr/>
          </p:nvSpPr>
          <p:spPr>
            <a:xfrm>
              <a:off x="-2667240" y="36367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fdfbfb">
                  <a:alpha val="3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05" name="TextBox 129"/>
            <p:cNvSpPr/>
            <p:nvPr/>
          </p:nvSpPr>
          <p:spPr>
            <a:xfrm>
              <a:off x="-2144160" y="389808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306" name="Group 83"/>
          <p:cNvGrpSpPr/>
          <p:nvPr/>
        </p:nvGrpSpPr>
        <p:grpSpPr>
          <a:xfrm>
            <a:off x="3980880" y="1152000"/>
            <a:ext cx="4770360" cy="8390880"/>
            <a:chOff x="3980880" y="1152000"/>
            <a:chExt cx="4770360" cy="8390880"/>
          </a:xfrm>
        </p:grpSpPr>
        <p:sp>
          <p:nvSpPr>
            <p:cNvPr id="307" name="Freeform 132"/>
            <p:cNvSpPr/>
            <p:nvPr/>
          </p:nvSpPr>
          <p:spPr>
            <a:xfrm>
              <a:off x="3980880" y="1294200"/>
              <a:ext cx="4770360" cy="8248320"/>
            </a:xfrm>
            <a:custGeom>
              <a:avLst/>
              <a:gdLst>
                <a:gd name="textAreaLeft" fmla="*/ 0 w 4770360"/>
                <a:gd name="textAreaRight" fmla="*/ 4774320 w 4770360"/>
                <a:gd name="textAreaTop" fmla="*/ 0 h 8248320"/>
                <a:gd name="textAreaBottom" fmla="*/ 8252640 h 824832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08" name="TextBox 144"/>
            <p:cNvSpPr/>
            <p:nvPr/>
          </p:nvSpPr>
          <p:spPr>
            <a:xfrm>
              <a:off x="3980880" y="1152000"/>
              <a:ext cx="4770360" cy="83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309" name="Group 84"/>
          <p:cNvGrpSpPr/>
          <p:nvPr/>
        </p:nvGrpSpPr>
        <p:grpSpPr>
          <a:xfrm>
            <a:off x="9340920" y="1152000"/>
            <a:ext cx="4770360" cy="8390880"/>
            <a:chOff x="9340920" y="1152000"/>
            <a:chExt cx="4770360" cy="8390880"/>
          </a:xfrm>
        </p:grpSpPr>
        <p:sp>
          <p:nvSpPr>
            <p:cNvPr id="310" name="Freeform 133"/>
            <p:cNvSpPr/>
            <p:nvPr/>
          </p:nvSpPr>
          <p:spPr>
            <a:xfrm>
              <a:off x="9340920" y="1294200"/>
              <a:ext cx="4770360" cy="8248320"/>
            </a:xfrm>
            <a:custGeom>
              <a:avLst/>
              <a:gdLst>
                <a:gd name="textAreaLeft" fmla="*/ 0 w 4770360"/>
                <a:gd name="textAreaRight" fmla="*/ 4774320 w 4770360"/>
                <a:gd name="textAreaTop" fmla="*/ 0 h 8248320"/>
                <a:gd name="textAreaBottom" fmla="*/ 8252640 h 824832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1" name="TextBox 145"/>
            <p:cNvSpPr/>
            <p:nvPr/>
          </p:nvSpPr>
          <p:spPr>
            <a:xfrm>
              <a:off x="9340920" y="1152000"/>
              <a:ext cx="4770360" cy="839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312" name="Group 86"/>
          <p:cNvGrpSpPr/>
          <p:nvPr/>
        </p:nvGrpSpPr>
        <p:grpSpPr>
          <a:xfrm>
            <a:off x="10025280" y="5847120"/>
            <a:ext cx="3286080" cy="652320"/>
            <a:chOff x="10025280" y="5847120"/>
            <a:chExt cx="3286080" cy="652320"/>
          </a:xfrm>
        </p:grpSpPr>
        <p:sp>
          <p:nvSpPr>
            <p:cNvPr id="313" name="Freeform 135"/>
            <p:cNvSpPr/>
            <p:nvPr/>
          </p:nvSpPr>
          <p:spPr>
            <a:xfrm>
              <a:off x="10025280" y="5901840"/>
              <a:ext cx="3286080" cy="596520"/>
            </a:xfrm>
            <a:custGeom>
              <a:avLst/>
              <a:gdLst>
                <a:gd name="textAreaLeft" fmla="*/ 0 w 3286080"/>
                <a:gd name="textAreaRight" fmla="*/ 3290040 w 328608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1937268" h="314573">
                  <a:moveTo>
                    <a:pt x="124456" y="0"/>
                  </a:moveTo>
                  <a:lnTo>
                    <a:pt x="1812812" y="0"/>
                  </a:lnTo>
                  <a:cubicBezTo>
                    <a:pt x="1845820" y="0"/>
                    <a:pt x="1877476" y="13112"/>
                    <a:pt x="1900816" y="36452"/>
                  </a:cubicBezTo>
                  <a:cubicBezTo>
                    <a:pt x="1924156" y="59792"/>
                    <a:pt x="1937268" y="91448"/>
                    <a:pt x="1937268" y="124456"/>
                  </a:cubicBezTo>
                  <a:lnTo>
                    <a:pt x="1937268" y="190117"/>
                  </a:lnTo>
                  <a:cubicBezTo>
                    <a:pt x="1937268" y="223125"/>
                    <a:pt x="1924156" y="254781"/>
                    <a:pt x="1900816" y="278121"/>
                  </a:cubicBezTo>
                  <a:cubicBezTo>
                    <a:pt x="1877476" y="301461"/>
                    <a:pt x="1845820" y="314573"/>
                    <a:pt x="1812812" y="314573"/>
                  </a:cubicBezTo>
                  <a:lnTo>
                    <a:pt x="124456" y="314573"/>
                  </a:lnTo>
                  <a:cubicBezTo>
                    <a:pt x="91448" y="314573"/>
                    <a:pt x="59792" y="301461"/>
                    <a:pt x="36452" y="278121"/>
                  </a:cubicBezTo>
                  <a:cubicBezTo>
                    <a:pt x="13112" y="254781"/>
                    <a:pt x="0" y="223125"/>
                    <a:pt x="0" y="190117"/>
                  </a:cubicBezTo>
                  <a:lnTo>
                    <a:pt x="0" y="124456"/>
                  </a:lnTo>
                  <a:cubicBezTo>
                    <a:pt x="0" y="91448"/>
                    <a:pt x="13112" y="59792"/>
                    <a:pt x="36452" y="36452"/>
                  </a:cubicBezTo>
                  <a:cubicBezTo>
                    <a:pt x="59792" y="13112"/>
                    <a:pt x="91448" y="0"/>
                    <a:pt x="124456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4" name="TextBox 147"/>
            <p:cNvSpPr/>
            <p:nvPr/>
          </p:nvSpPr>
          <p:spPr>
            <a:xfrm>
              <a:off x="10025280" y="5847120"/>
              <a:ext cx="328608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Ferramentas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5" name="TextBox 149"/>
          <p:cNvSpPr/>
          <p:nvPr/>
        </p:nvSpPr>
        <p:spPr>
          <a:xfrm>
            <a:off x="4277520" y="6547680"/>
            <a:ext cx="406080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6"/>
              </a:lnSpc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Acompanhar as mudanças nos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Garantir que todos estejam cientes das mudanças.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Box 150"/>
          <p:cNvSpPr/>
          <p:nvPr/>
        </p:nvSpPr>
        <p:spPr>
          <a:xfrm>
            <a:off x="9637560" y="6547680"/>
            <a:ext cx="4061160" cy="145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96"/>
              </a:lnSpc>
              <a:tabLst>
                <a:tab algn="l" pos="0"/>
              </a:tabLst>
            </a:pPr>
            <a:endParaRPr b="0" lang="pt-BR" sz="158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Software de gerenciamento de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296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Comunicação regular com os Stakeholders.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7" name="Group 87"/>
          <p:cNvGrpSpPr/>
          <p:nvPr/>
        </p:nvGrpSpPr>
        <p:grpSpPr>
          <a:xfrm>
            <a:off x="4451040" y="5847120"/>
            <a:ext cx="3752640" cy="652320"/>
            <a:chOff x="4451040" y="5847120"/>
            <a:chExt cx="3752640" cy="652320"/>
          </a:xfrm>
        </p:grpSpPr>
        <p:sp>
          <p:nvSpPr>
            <p:cNvPr id="318" name="Freeform 138"/>
            <p:cNvSpPr/>
            <p:nvPr/>
          </p:nvSpPr>
          <p:spPr>
            <a:xfrm>
              <a:off x="4451040" y="5901840"/>
              <a:ext cx="3752640" cy="596520"/>
            </a:xfrm>
            <a:custGeom>
              <a:avLst/>
              <a:gdLst>
                <a:gd name="textAreaLeft" fmla="*/ 0 w 3752640"/>
                <a:gd name="textAreaRight" fmla="*/ 3756600 w 3752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19" name="TextBox 152"/>
            <p:cNvSpPr/>
            <p:nvPr/>
          </p:nvSpPr>
          <p:spPr>
            <a:xfrm>
              <a:off x="4451040" y="5847120"/>
              <a:ext cx="3752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0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Importância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20" name="Group 89"/>
          <p:cNvGrpSpPr/>
          <p:nvPr/>
        </p:nvGrpSpPr>
        <p:grpSpPr>
          <a:xfrm>
            <a:off x="14881680" y="-3042000"/>
            <a:ext cx="5574960" cy="5574960"/>
            <a:chOff x="14881680" y="-3042000"/>
            <a:chExt cx="5574960" cy="5574960"/>
          </a:xfrm>
        </p:grpSpPr>
        <p:sp>
          <p:nvSpPr>
            <p:cNvPr id="321" name="Freeform 140"/>
            <p:cNvSpPr/>
            <p:nvPr/>
          </p:nvSpPr>
          <p:spPr>
            <a:xfrm>
              <a:off x="14881680" y="-304200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fdfbfb">
                  <a:alpha val="3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22" name="TextBox 154"/>
            <p:cNvSpPr/>
            <p:nvPr/>
          </p:nvSpPr>
          <p:spPr>
            <a:xfrm>
              <a:off x="15404760" y="-278064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4140000" y="1400040"/>
            <a:ext cx="4426560" cy="442656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9536040" y="1440000"/>
            <a:ext cx="4390560" cy="4390560"/>
          </a:xfrm>
          <a:prstGeom prst="rect">
            <a:avLst/>
          </a:prstGeom>
          <a:ln w="0">
            <a:noFill/>
          </a:ln>
          <a:effectLst>
            <a:softEdge rad="2541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oup 85"/>
          <p:cNvGrpSpPr/>
          <p:nvPr/>
        </p:nvGrpSpPr>
        <p:grpSpPr>
          <a:xfrm>
            <a:off x="632880" y="1804320"/>
            <a:ext cx="5468040" cy="1192680"/>
            <a:chOff x="632880" y="1804320"/>
            <a:chExt cx="5468040" cy="1192680"/>
          </a:xfrm>
        </p:grpSpPr>
        <p:sp>
          <p:nvSpPr>
            <p:cNvPr id="326" name="Freeform 134"/>
            <p:cNvSpPr/>
            <p:nvPr/>
          </p:nvSpPr>
          <p:spPr>
            <a:xfrm>
              <a:off x="632880" y="1949040"/>
              <a:ext cx="5468040" cy="1047960"/>
            </a:xfrm>
            <a:custGeom>
              <a:avLst/>
              <a:gdLst>
                <a:gd name="textAreaLeft" fmla="*/ 0 w 5468040"/>
                <a:gd name="textAreaRight" fmla="*/ 5473440 w 5468040"/>
                <a:gd name="textAreaTop" fmla="*/ 0 h 1047960"/>
                <a:gd name="textAreaBottom" fmla="*/ 1051560 h 1047960"/>
              </a:gdLst>
              <a:ahLst/>
              <a:rect l="textAreaLeft" t="textAreaTop" r="textAreaRight" b="textAreaBottom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27" name="TextBox 146"/>
            <p:cNvSpPr/>
            <p:nvPr/>
          </p:nvSpPr>
          <p:spPr>
            <a:xfrm>
              <a:off x="632880" y="1804320"/>
              <a:ext cx="5468040" cy="11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28" name="TextBox 151"/>
          <p:cNvSpPr/>
          <p:nvPr/>
        </p:nvSpPr>
        <p:spPr>
          <a:xfrm>
            <a:off x="947520" y="2232360"/>
            <a:ext cx="483840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13"/>
              </a:lnSpc>
              <a:tabLst>
                <a:tab algn="l" pos="0"/>
              </a:tabLst>
            </a:pPr>
            <a:r>
              <a:rPr b="0" lang="en-US" sz="2440" spc="-1" strike="noStrike">
                <a:solidFill>
                  <a:srgbClr val="fffbfb"/>
                </a:solidFill>
                <a:latin typeface="Open Sauce"/>
                <a:ea typeface="DejaVu Sans"/>
              </a:rPr>
              <a:t>Definição</a:t>
            </a:r>
            <a:endParaRPr b="0" lang="pt-BR" sz="24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Box 155"/>
          <p:cNvSpPr/>
          <p:nvPr/>
        </p:nvSpPr>
        <p:spPr>
          <a:xfrm>
            <a:off x="553680" y="522360"/>
            <a:ext cx="90936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Análise de Ponto de Função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156"/>
          <p:cNvSpPr/>
          <p:nvPr/>
        </p:nvSpPr>
        <p:spPr>
          <a:xfrm>
            <a:off x="695160" y="3063240"/>
            <a:ext cx="5475960" cy="12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É uma técnica de estimativa de software que mede a funcionalidade fornecida ao usuário final, baseada em seus requisitos.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1" name="Group 88"/>
          <p:cNvGrpSpPr/>
          <p:nvPr/>
        </p:nvGrpSpPr>
        <p:grpSpPr>
          <a:xfrm>
            <a:off x="504000" y="4680000"/>
            <a:ext cx="5468040" cy="1192680"/>
            <a:chOff x="504000" y="4680000"/>
            <a:chExt cx="5468040" cy="1192680"/>
          </a:xfrm>
        </p:grpSpPr>
        <p:sp>
          <p:nvSpPr>
            <p:cNvPr id="332" name="Freeform 141"/>
            <p:cNvSpPr/>
            <p:nvPr/>
          </p:nvSpPr>
          <p:spPr>
            <a:xfrm>
              <a:off x="504000" y="4824720"/>
              <a:ext cx="5468040" cy="1047960"/>
            </a:xfrm>
            <a:custGeom>
              <a:avLst/>
              <a:gdLst>
                <a:gd name="textAreaLeft" fmla="*/ 0 w 5468040"/>
                <a:gd name="textAreaRight" fmla="*/ 5473440 w 5468040"/>
                <a:gd name="textAreaTop" fmla="*/ 0 h 1047960"/>
                <a:gd name="textAreaBottom" fmla="*/ 1051560 h 1047960"/>
              </a:gdLst>
              <a:ahLst/>
              <a:rect l="textAreaLeft" t="textAreaTop" r="textAreaRight" b="textAreaBottom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3" name="TextBox 157"/>
            <p:cNvSpPr/>
            <p:nvPr/>
          </p:nvSpPr>
          <p:spPr>
            <a:xfrm>
              <a:off x="504000" y="4680000"/>
              <a:ext cx="5468040" cy="11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34" name="TextBox 158"/>
          <p:cNvSpPr/>
          <p:nvPr/>
        </p:nvSpPr>
        <p:spPr>
          <a:xfrm>
            <a:off x="819000" y="5108040"/>
            <a:ext cx="483840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13"/>
              </a:lnSpc>
            </a:pPr>
            <a:r>
              <a:rPr b="0" lang="en-US" sz="2440" spc="-1" strike="noStrike">
                <a:solidFill>
                  <a:srgbClr val="fffbfb"/>
                </a:solidFill>
                <a:latin typeface="Open Sauce"/>
                <a:ea typeface="DejaVu Sans"/>
              </a:rPr>
              <a:t>Componentes</a:t>
            </a:r>
            <a:endParaRPr b="0" lang="pt-BR" sz="244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5" name="Group 90"/>
          <p:cNvGrpSpPr/>
          <p:nvPr/>
        </p:nvGrpSpPr>
        <p:grpSpPr>
          <a:xfrm>
            <a:off x="6660000" y="2946600"/>
            <a:ext cx="11159280" cy="1192680"/>
            <a:chOff x="6660000" y="2946600"/>
            <a:chExt cx="11159280" cy="1192680"/>
          </a:xfrm>
        </p:grpSpPr>
        <p:sp>
          <p:nvSpPr>
            <p:cNvPr id="336" name="Freeform 143"/>
            <p:cNvSpPr/>
            <p:nvPr/>
          </p:nvSpPr>
          <p:spPr>
            <a:xfrm>
              <a:off x="6660000" y="3091320"/>
              <a:ext cx="11159280" cy="1047960"/>
            </a:xfrm>
            <a:custGeom>
              <a:avLst/>
              <a:gdLst>
                <a:gd name="textAreaLeft" fmla="*/ 0 w 11159280"/>
                <a:gd name="textAreaRight" fmla="*/ 11169360 w 11159280"/>
                <a:gd name="textAreaTop" fmla="*/ 0 h 1047960"/>
                <a:gd name="textAreaBottom" fmla="*/ 1051560 h 1047960"/>
              </a:gdLst>
              <a:ahLst/>
              <a:rect l="textAreaLeft" t="textAreaTop" r="textAreaRight" b="textAreaBottom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37" name="TextBox 160"/>
            <p:cNvSpPr/>
            <p:nvPr/>
          </p:nvSpPr>
          <p:spPr>
            <a:xfrm>
              <a:off x="6660000" y="2946600"/>
              <a:ext cx="11159280" cy="11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38" name="TextBox 161"/>
          <p:cNvSpPr/>
          <p:nvPr/>
        </p:nvSpPr>
        <p:spPr>
          <a:xfrm>
            <a:off x="7380000" y="3194640"/>
            <a:ext cx="9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13"/>
              </a:lnSpc>
              <a:tabLst>
                <a:tab algn="l" pos="0"/>
              </a:tabLst>
            </a:pPr>
            <a:r>
              <a:rPr b="0" lang="en-US" sz="2440" spc="-1" strike="noStrike">
                <a:solidFill>
                  <a:srgbClr val="fffbfb"/>
                </a:solidFill>
                <a:latin typeface="Open Sauce"/>
                <a:ea typeface="DejaVu Sans"/>
              </a:rPr>
              <a:t>Exemplo de Análise de Ponto de Função</a:t>
            </a:r>
            <a:endParaRPr b="0" lang="pt-BR" sz="24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162"/>
          <p:cNvSpPr/>
          <p:nvPr/>
        </p:nvSpPr>
        <p:spPr>
          <a:xfrm>
            <a:off x="7920000" y="3694680"/>
            <a:ext cx="85719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103"/>
              </a:lnSpc>
            </a:pPr>
            <a:r>
              <a:rPr b="0" lang="en-US" sz="1750" spc="60" strike="noStrike">
                <a:solidFill>
                  <a:srgbClr val="aeea00"/>
                </a:solidFill>
                <a:latin typeface="Open Sauce"/>
                <a:ea typeface="DejaVu Sans"/>
              </a:rPr>
              <a:t>Para aplicativo de PETSHOP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Freeform 147"/>
          <p:cNvSpPr/>
          <p:nvPr/>
        </p:nvSpPr>
        <p:spPr>
          <a:xfrm flipH="1">
            <a:off x="15658920" y="0"/>
            <a:ext cx="2621880" cy="2339280"/>
          </a:xfrm>
          <a:custGeom>
            <a:avLst/>
            <a:gdLst>
              <a:gd name="textAreaLeft" fmla="*/ 1440 w 2621880"/>
              <a:gd name="textAreaRight" fmla="*/ 2626200 w 2621880"/>
              <a:gd name="textAreaTop" fmla="*/ 0 h 2339280"/>
              <a:gd name="textAreaBottom" fmla="*/ 2341800 h 2339280"/>
            </a:gdLst>
            <a:ahLst/>
            <a:rect l="textAreaLeft" t="textAreaTop" r="textAreaRight" b="textAreaBottom"/>
            <a:pathLst>
              <a:path w="3377219" h="3377219">
                <a:moveTo>
                  <a:pt x="3377219" y="0"/>
                </a:moveTo>
                <a:lnTo>
                  <a:pt x="0" y="0"/>
                </a:lnTo>
                <a:lnTo>
                  <a:pt x="0" y="3377219"/>
                </a:lnTo>
                <a:lnTo>
                  <a:pt x="3377219" y="3377219"/>
                </a:lnTo>
                <a:lnTo>
                  <a:pt x="3377219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41" name="Group 92"/>
          <p:cNvGrpSpPr/>
          <p:nvPr/>
        </p:nvGrpSpPr>
        <p:grpSpPr>
          <a:xfrm>
            <a:off x="-1923840" y="8186400"/>
            <a:ext cx="4197960" cy="4197960"/>
            <a:chOff x="-1923840" y="8186400"/>
            <a:chExt cx="4197960" cy="4197960"/>
          </a:xfrm>
        </p:grpSpPr>
        <p:sp>
          <p:nvSpPr>
            <p:cNvPr id="342" name="Freeform 148"/>
            <p:cNvSpPr/>
            <p:nvPr/>
          </p:nvSpPr>
          <p:spPr>
            <a:xfrm>
              <a:off x="-1923840" y="8186400"/>
              <a:ext cx="4197960" cy="4197960"/>
            </a:xfrm>
            <a:custGeom>
              <a:avLst/>
              <a:gdLst>
                <a:gd name="textAreaLeft" fmla="*/ 0 w 4197960"/>
                <a:gd name="textAreaRight" fmla="*/ 4201560 w 4197960"/>
                <a:gd name="textAreaTop" fmla="*/ 0 h 4197960"/>
                <a:gd name="textAreaBottom" fmla="*/ 4201560 h 4197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43" name="TextBox 166"/>
            <p:cNvSpPr/>
            <p:nvPr/>
          </p:nvSpPr>
          <p:spPr>
            <a:xfrm>
              <a:off x="-1530000" y="8383320"/>
              <a:ext cx="3409920" cy="360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44" name="TextBox 153"/>
          <p:cNvSpPr/>
          <p:nvPr/>
        </p:nvSpPr>
        <p:spPr>
          <a:xfrm>
            <a:off x="534960" y="5940000"/>
            <a:ext cx="5875200" cy="209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3300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Entradas Externas : EE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3300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Saídas Externas : SE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3300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Consultas Externas : CE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3300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Arquivos Lógicos Internos : ALI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3300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Arquivos de Interface Externa : AIE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45" name=""/>
          <p:cNvGraphicFramePr/>
          <p:nvPr/>
        </p:nvGraphicFramePr>
        <p:xfrm>
          <a:off x="6660000" y="4159440"/>
          <a:ext cx="11159280" cy="4880160"/>
        </p:xfrm>
        <a:graphic>
          <a:graphicData uri="http://schemas.openxmlformats.org/drawingml/2006/table">
            <a:tbl>
              <a:tblPr/>
              <a:tblGrid>
                <a:gridCol w="3718800"/>
                <a:gridCol w="3718800"/>
                <a:gridCol w="3722040"/>
              </a:tblGrid>
              <a:tr h="6912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Componente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Descrição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Contagem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Entradas Externas (EE)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Formulário de cadastro de Cliente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Entradas Externas (EE)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Formulário de cadastro de Pet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4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Saídas Externas (SE)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Relatório de Agendamentos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5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Consultas Externas (CE)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Consulta de disponibilidade de serviços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3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Arquivos Lógicos Internos (ALI)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Banco de dados de Clientes e Pets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7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33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Arquivos de interface Externa (AIE)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Integração com sistema de pagamentos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6 PF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346" name="TextBox 159"/>
          <p:cNvSpPr/>
          <p:nvPr/>
        </p:nvSpPr>
        <p:spPr>
          <a:xfrm>
            <a:off x="6660000" y="9120600"/>
            <a:ext cx="547596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TOTAL : 29 Pontos de Função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roup 91"/>
          <p:cNvGrpSpPr/>
          <p:nvPr/>
        </p:nvGrpSpPr>
        <p:grpSpPr>
          <a:xfrm>
            <a:off x="632880" y="1804320"/>
            <a:ext cx="5468040" cy="1192680"/>
            <a:chOff x="632880" y="1804320"/>
            <a:chExt cx="5468040" cy="1192680"/>
          </a:xfrm>
        </p:grpSpPr>
        <p:sp>
          <p:nvSpPr>
            <p:cNvPr id="348" name="Freeform 139"/>
            <p:cNvSpPr/>
            <p:nvPr/>
          </p:nvSpPr>
          <p:spPr>
            <a:xfrm>
              <a:off x="632880" y="1949040"/>
              <a:ext cx="5468040" cy="1047960"/>
            </a:xfrm>
            <a:custGeom>
              <a:avLst/>
              <a:gdLst>
                <a:gd name="textAreaLeft" fmla="*/ 0 w 5468040"/>
                <a:gd name="textAreaRight" fmla="*/ 5473440 w 5468040"/>
                <a:gd name="textAreaTop" fmla="*/ 0 h 1047960"/>
                <a:gd name="textAreaBottom" fmla="*/ 1051560 h 1047960"/>
              </a:gdLst>
              <a:ahLst/>
              <a:rect l="textAreaLeft" t="textAreaTop" r="textAreaRight" b="textAreaBottom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49" name="TextBox 163"/>
            <p:cNvSpPr/>
            <p:nvPr/>
          </p:nvSpPr>
          <p:spPr>
            <a:xfrm>
              <a:off x="632880" y="1804320"/>
              <a:ext cx="5468040" cy="11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50" name="TextBox 164"/>
          <p:cNvSpPr/>
          <p:nvPr/>
        </p:nvSpPr>
        <p:spPr>
          <a:xfrm>
            <a:off x="947520" y="2232360"/>
            <a:ext cx="483840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13"/>
              </a:lnSpc>
              <a:tabLst>
                <a:tab algn="l" pos="0"/>
              </a:tabLst>
            </a:pPr>
            <a:r>
              <a:rPr b="0" lang="en-US" sz="2440" spc="-1" strike="noStrike">
                <a:solidFill>
                  <a:srgbClr val="fffbfb"/>
                </a:solidFill>
                <a:latin typeface="Open Sauce"/>
                <a:ea typeface="DejaVu Sans"/>
              </a:rPr>
              <a:t>Definição</a:t>
            </a:r>
            <a:endParaRPr b="0" lang="pt-BR" sz="24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TextBox 165"/>
          <p:cNvSpPr/>
          <p:nvPr/>
        </p:nvSpPr>
        <p:spPr>
          <a:xfrm>
            <a:off x="553680" y="522360"/>
            <a:ext cx="90936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Matriz de Rastreabilidade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Box 167"/>
          <p:cNvSpPr/>
          <p:nvPr/>
        </p:nvSpPr>
        <p:spPr>
          <a:xfrm>
            <a:off x="695160" y="3063240"/>
            <a:ext cx="547596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É uma ferramenta que ajuda a rastrear os requisitos ao longo do ciclo de vida do projeto. Ela garante que todos os requisitos sejam cobertos pelos testes e que as mudanças possam ser facilmente gerenciadas.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3" name="Group 94"/>
          <p:cNvGrpSpPr/>
          <p:nvPr/>
        </p:nvGrpSpPr>
        <p:grpSpPr>
          <a:xfrm>
            <a:off x="6660000" y="1830600"/>
            <a:ext cx="11159280" cy="1192680"/>
            <a:chOff x="6660000" y="1830600"/>
            <a:chExt cx="11159280" cy="1192680"/>
          </a:xfrm>
        </p:grpSpPr>
        <p:sp>
          <p:nvSpPr>
            <p:cNvPr id="354" name="Freeform 144"/>
            <p:cNvSpPr/>
            <p:nvPr/>
          </p:nvSpPr>
          <p:spPr>
            <a:xfrm>
              <a:off x="6660000" y="1975320"/>
              <a:ext cx="11159280" cy="1047960"/>
            </a:xfrm>
            <a:custGeom>
              <a:avLst/>
              <a:gdLst>
                <a:gd name="textAreaLeft" fmla="*/ 0 w 11159280"/>
                <a:gd name="textAreaRight" fmla="*/ 11169360 w 11159280"/>
                <a:gd name="textAreaTop" fmla="*/ 0 h 1047960"/>
                <a:gd name="textAreaBottom" fmla="*/ 1051560 h 1047960"/>
              </a:gdLst>
              <a:ahLst/>
              <a:rect l="textAreaLeft" t="textAreaTop" r="textAreaRight" b="textAreaBottom"/>
              <a:pathLst>
                <a:path w="812800" h="276999">
                  <a:moveTo>
                    <a:pt x="0" y="0"/>
                  </a:moveTo>
                  <a:lnTo>
                    <a:pt x="812800" y="0"/>
                  </a:lnTo>
                  <a:lnTo>
                    <a:pt x="812800" y="276999"/>
                  </a:lnTo>
                  <a:lnTo>
                    <a:pt x="0" y="276999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55" name="TextBox 170"/>
            <p:cNvSpPr/>
            <p:nvPr/>
          </p:nvSpPr>
          <p:spPr>
            <a:xfrm>
              <a:off x="6660000" y="1830600"/>
              <a:ext cx="11159280" cy="119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56" name="TextBox 171"/>
          <p:cNvSpPr/>
          <p:nvPr/>
        </p:nvSpPr>
        <p:spPr>
          <a:xfrm>
            <a:off x="7380000" y="2078640"/>
            <a:ext cx="9838080" cy="43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413"/>
              </a:lnSpc>
              <a:tabLst>
                <a:tab algn="l" pos="0"/>
              </a:tabLst>
            </a:pPr>
            <a:r>
              <a:rPr b="0" lang="en-US" sz="2440" spc="-1" strike="noStrike">
                <a:solidFill>
                  <a:srgbClr val="fffbfb"/>
                </a:solidFill>
                <a:latin typeface="Open Sauce"/>
                <a:ea typeface="DejaVu Sans"/>
              </a:rPr>
              <a:t>Exemplo de Matriz de Rastreabilidade</a:t>
            </a:r>
            <a:endParaRPr b="0" lang="pt-BR" sz="24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TextBox 172"/>
          <p:cNvSpPr/>
          <p:nvPr/>
        </p:nvSpPr>
        <p:spPr>
          <a:xfrm>
            <a:off x="7920000" y="2578680"/>
            <a:ext cx="8571960" cy="26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103"/>
              </a:lnSpc>
            </a:pPr>
            <a:r>
              <a:rPr b="0" lang="en-US" sz="1750" spc="60" strike="noStrike">
                <a:solidFill>
                  <a:srgbClr val="aeea00"/>
                </a:solidFill>
                <a:latin typeface="Open Sauce"/>
                <a:ea typeface="DejaVu Sans"/>
              </a:rPr>
              <a:t>Para aplicativo de PETSHOP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8" name="Group 95"/>
          <p:cNvGrpSpPr/>
          <p:nvPr/>
        </p:nvGrpSpPr>
        <p:grpSpPr>
          <a:xfrm>
            <a:off x="-1923840" y="8186400"/>
            <a:ext cx="4197960" cy="4197960"/>
            <a:chOff x="-1923840" y="8186400"/>
            <a:chExt cx="4197960" cy="4197960"/>
          </a:xfrm>
        </p:grpSpPr>
        <p:sp>
          <p:nvSpPr>
            <p:cNvPr id="359" name="Freeform 146"/>
            <p:cNvSpPr/>
            <p:nvPr/>
          </p:nvSpPr>
          <p:spPr>
            <a:xfrm>
              <a:off x="-1923840" y="8186400"/>
              <a:ext cx="4197960" cy="4197960"/>
            </a:xfrm>
            <a:custGeom>
              <a:avLst/>
              <a:gdLst>
                <a:gd name="textAreaLeft" fmla="*/ 0 w 4197960"/>
                <a:gd name="textAreaRight" fmla="*/ 4201560 w 4197960"/>
                <a:gd name="textAreaTop" fmla="*/ 0 h 4197960"/>
                <a:gd name="textAreaBottom" fmla="*/ 4201560 h 4197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60" name="TextBox 173"/>
            <p:cNvSpPr/>
            <p:nvPr/>
          </p:nvSpPr>
          <p:spPr>
            <a:xfrm>
              <a:off x="-1530000" y="8383320"/>
              <a:ext cx="3409920" cy="360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aphicFrame>
        <p:nvGraphicFramePr>
          <p:cNvPr id="361" name=""/>
          <p:cNvGraphicFramePr/>
          <p:nvPr/>
        </p:nvGraphicFramePr>
        <p:xfrm>
          <a:off x="6660000" y="3043440"/>
          <a:ext cx="11159280" cy="6304320"/>
        </p:xfrm>
        <a:graphic>
          <a:graphicData uri="http://schemas.openxmlformats.org/drawingml/2006/table">
            <a:tbl>
              <a:tblPr/>
              <a:tblGrid>
                <a:gridCol w="3718800"/>
                <a:gridCol w="3718800"/>
                <a:gridCol w="3722040"/>
              </a:tblGrid>
              <a:tr h="6912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Requisito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Casos de Uso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BDD / TDD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Cadastro de Clientes e Pets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UC01 : Cadastro de Cliente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1.1 : Cadastro de novo Cliente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UC02 : Cadastro de Pet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2.1 : Cadastro de novo Pet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Agendamento de serviços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UC03 : Agendar serviço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3.1 : Agendamento de banho 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3.2 : Cancelamento de agendamento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1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Gerenciamento de estoque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UC04 : Adicionar produto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4.1 : Adiciona novo produto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3360"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4.2 : Alerta de baixa de estoque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9336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Processamento de pagamentos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UC05 : Processar pagamento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5.1 : Pagamento de serviço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93360"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0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Teste 5.2 : Relatório de pagamentos</a:t>
                      </a:r>
                      <a:endParaRPr b="0" lang="pt-BR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-33120" y="-33120"/>
            <a:ext cx="18390600" cy="10317600"/>
          </a:xfrm>
          <a:prstGeom prst="rect">
            <a:avLst/>
          </a:prstGeom>
          <a:ln w="0">
            <a:noFill/>
          </a:ln>
        </p:spPr>
      </p:pic>
      <p:sp>
        <p:nvSpPr>
          <p:cNvPr id="363" name="Freeform 76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64" name="Group 51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365" name="Freeform 77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366" name="TextBox 81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367" name="Group 52"/>
          <p:cNvGrpSpPr/>
          <p:nvPr/>
        </p:nvGrpSpPr>
        <p:grpSpPr>
          <a:xfrm>
            <a:off x="4320000" y="3240360"/>
            <a:ext cx="9897480" cy="4317120"/>
            <a:chOff x="4320000" y="3240360"/>
            <a:chExt cx="9897480" cy="4317120"/>
          </a:xfrm>
        </p:grpSpPr>
        <p:sp>
          <p:nvSpPr>
            <p:cNvPr id="368" name="Freeform 78"/>
            <p:cNvSpPr/>
            <p:nvPr/>
          </p:nvSpPr>
          <p:spPr>
            <a:xfrm>
              <a:off x="4320000" y="3386880"/>
              <a:ext cx="9897480" cy="4170600"/>
            </a:xfrm>
            <a:custGeom>
              <a:avLst/>
              <a:gdLst>
                <a:gd name="textAreaLeft" fmla="*/ 0 w 9897480"/>
                <a:gd name="textAreaRight" fmla="*/ 9901080 w 9897480"/>
                <a:gd name="textAreaTop" fmla="*/ 0 h 4170600"/>
                <a:gd name="textAreaBottom" fmla="*/ 4174200 h 417060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69" name="TextBox 82"/>
            <p:cNvSpPr/>
            <p:nvPr/>
          </p:nvSpPr>
          <p:spPr>
            <a:xfrm>
              <a:off x="4320000" y="3240360"/>
              <a:ext cx="9897480" cy="431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70" name="TextBox 83"/>
          <p:cNvSpPr/>
          <p:nvPr/>
        </p:nvSpPr>
        <p:spPr>
          <a:xfrm>
            <a:off x="4320000" y="4145040"/>
            <a:ext cx="989748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HISTÓRIAS DE USUÁRIO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Box 84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9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2"/>
          <p:cNvGrpSpPr/>
          <p:nvPr/>
        </p:nvGrpSpPr>
        <p:grpSpPr>
          <a:xfrm>
            <a:off x="8881920" y="-2828880"/>
            <a:ext cx="5654160" cy="5654160"/>
            <a:chOff x="8881920" y="-2828880"/>
            <a:chExt cx="5654160" cy="5654160"/>
          </a:xfrm>
        </p:grpSpPr>
        <p:sp>
          <p:nvSpPr>
            <p:cNvPr id="54" name="Freeform 3"/>
            <p:cNvSpPr/>
            <p:nvPr/>
          </p:nvSpPr>
          <p:spPr>
            <a:xfrm>
              <a:off x="8881920" y="-2828880"/>
              <a:ext cx="5654160" cy="5654160"/>
            </a:xfrm>
            <a:custGeom>
              <a:avLst/>
              <a:gdLst>
                <a:gd name="textAreaLeft" fmla="*/ 0 w 5654160"/>
                <a:gd name="textAreaRight" fmla="*/ 5657760 w 5654160"/>
                <a:gd name="textAreaTop" fmla="*/ 0 h 5654160"/>
                <a:gd name="textAreaBottom" fmla="*/ 5657760 h 56541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5" name="TextBox 4"/>
            <p:cNvSpPr/>
            <p:nvPr/>
          </p:nvSpPr>
          <p:spPr>
            <a:xfrm>
              <a:off x="9412560" y="-2431080"/>
              <a:ext cx="4593240" cy="4726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6" name="TextBox 8"/>
          <p:cNvSpPr/>
          <p:nvPr/>
        </p:nvSpPr>
        <p:spPr>
          <a:xfrm>
            <a:off x="1295280" y="1753920"/>
            <a:ext cx="3626280" cy="84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644"/>
              </a:lnSpc>
              <a:tabLst>
                <a:tab algn="l" pos="0"/>
              </a:tabLst>
            </a:pPr>
            <a:r>
              <a:rPr b="0" lang="en-US" sz="475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Sumário</a:t>
            </a:r>
            <a:endParaRPr b="0" lang="pt-BR" sz="4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Box 9"/>
          <p:cNvSpPr/>
          <p:nvPr/>
        </p:nvSpPr>
        <p:spPr>
          <a:xfrm>
            <a:off x="1695240" y="3096000"/>
            <a:ext cx="7122240" cy="60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Introdução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Requisitos funcionais e não funcionais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O documento de requisitos de software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Especificação de requisitos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Processos de Engenharia de Requisitos 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Elicitação e Análise de requisitos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Validação de requisitos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Gerenciamento de requisitos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Histórias de usuário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Casos de uso BDD e TDD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lvl="1" marL="565200" indent="-282600">
              <a:lnSpc>
                <a:spcPts val="4346"/>
              </a:lnSpc>
              <a:buClr>
                <a:srgbClr val="191919"/>
              </a:buClr>
              <a:buFont typeface="Arial"/>
              <a:buChar char="•"/>
            </a:pPr>
            <a:r>
              <a:rPr b="0" lang="en-US" sz="2620" spc="-1" strike="noStrike">
                <a:solidFill>
                  <a:srgbClr val="191919"/>
                </a:solidFill>
                <a:latin typeface="Open Sauce"/>
                <a:ea typeface="DejaVu Sans"/>
              </a:rPr>
              <a:t>Conclusão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Box 10"/>
          <p:cNvSpPr/>
          <p:nvPr/>
        </p:nvSpPr>
        <p:spPr>
          <a:xfrm>
            <a:off x="8683560" y="3079800"/>
            <a:ext cx="708840" cy="607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01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02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03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04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05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06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07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08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09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10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ts val="4346"/>
              </a:lnSpc>
            </a:pPr>
            <a:r>
              <a:rPr b="0" lang="en-US" sz="2620" spc="-1" strike="noStrike">
                <a:solidFill>
                  <a:srgbClr val="191919"/>
                </a:solidFill>
                <a:latin typeface="Open Sauce Ultra-Bold"/>
                <a:ea typeface="DejaVu Sans"/>
              </a:rPr>
              <a:t>11</a:t>
            </a:r>
            <a:endParaRPr b="0" lang="pt-BR" sz="26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" name="Group 12"/>
          <p:cNvGrpSpPr/>
          <p:nvPr/>
        </p:nvGrpSpPr>
        <p:grpSpPr>
          <a:xfrm>
            <a:off x="-1391040" y="8568000"/>
            <a:ext cx="3082680" cy="3082680"/>
            <a:chOff x="-1391040" y="8568000"/>
            <a:chExt cx="3082680" cy="3082680"/>
          </a:xfrm>
        </p:grpSpPr>
        <p:sp>
          <p:nvSpPr>
            <p:cNvPr id="60" name="Freeform 13"/>
            <p:cNvSpPr/>
            <p:nvPr/>
          </p:nvSpPr>
          <p:spPr>
            <a:xfrm>
              <a:off x="-1391040" y="8568000"/>
              <a:ext cx="3082680" cy="3082680"/>
            </a:xfrm>
            <a:custGeom>
              <a:avLst/>
              <a:gdLst>
                <a:gd name="textAreaLeft" fmla="*/ 0 w 3082680"/>
                <a:gd name="textAreaRight" fmla="*/ 3086280 w 3082680"/>
                <a:gd name="textAreaTop" fmla="*/ 0 h 3082680"/>
                <a:gd name="textAreaBottom" fmla="*/ 3086280 h 30826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1" name="TextBox 14"/>
            <p:cNvSpPr/>
            <p:nvPr/>
          </p:nvSpPr>
          <p:spPr>
            <a:xfrm>
              <a:off x="-1101600" y="8784720"/>
              <a:ext cx="2503800" cy="2576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62" name="Group 15"/>
          <p:cNvGrpSpPr/>
          <p:nvPr/>
        </p:nvGrpSpPr>
        <p:grpSpPr>
          <a:xfrm>
            <a:off x="10206360" y="3314160"/>
            <a:ext cx="651240" cy="651240"/>
            <a:chOff x="10206360" y="3314160"/>
            <a:chExt cx="651240" cy="651240"/>
          </a:xfrm>
        </p:grpSpPr>
        <p:sp>
          <p:nvSpPr>
            <p:cNvPr id="63" name="Freeform 16"/>
            <p:cNvSpPr/>
            <p:nvPr/>
          </p:nvSpPr>
          <p:spPr>
            <a:xfrm>
              <a:off x="10206360" y="3314160"/>
              <a:ext cx="651240" cy="651240"/>
            </a:xfrm>
            <a:custGeom>
              <a:avLst/>
              <a:gdLst>
                <a:gd name="textAreaLeft" fmla="*/ 0 w 651240"/>
                <a:gd name="textAreaRight" fmla="*/ 654840 w 651240"/>
                <a:gd name="textAreaTop" fmla="*/ 0 h 651240"/>
                <a:gd name="textAreaBottom" fmla="*/ 654840 h 6512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64" name="TextBox 17"/>
            <p:cNvSpPr/>
            <p:nvPr/>
          </p:nvSpPr>
          <p:spPr>
            <a:xfrm>
              <a:off x="10267920" y="3360240"/>
              <a:ext cx="528480" cy="54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0260000" y="-720"/>
            <a:ext cx="8095680" cy="1035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reeform 155"/>
          <p:cNvSpPr/>
          <p:nvPr/>
        </p:nvSpPr>
        <p:spPr>
          <a:xfrm>
            <a:off x="14592600" y="2868840"/>
            <a:ext cx="3691800" cy="7414560"/>
          </a:xfrm>
          <a:custGeom>
            <a:avLst/>
            <a:gdLst>
              <a:gd name="textAreaLeft" fmla="*/ 0 w 3691800"/>
              <a:gd name="textAreaRight" fmla="*/ 3695400 w 3691800"/>
              <a:gd name="textAreaTop" fmla="*/ 0 h 7414560"/>
              <a:gd name="textAreaBottom" fmla="*/ 7418160 h 7414560"/>
            </a:gdLst>
            <a:ahLst/>
            <a:rect l="textAreaLeft" t="textAreaTop" r="textAreaRight" b="textAreaBottom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73" name="Freeform 142"/>
          <p:cNvSpPr/>
          <p:nvPr/>
        </p:nvSpPr>
        <p:spPr>
          <a:xfrm rot="10800000">
            <a:off x="-458640" y="-2939400"/>
            <a:ext cx="3691800" cy="7414560"/>
          </a:xfrm>
          <a:custGeom>
            <a:avLst/>
            <a:gdLst>
              <a:gd name="textAreaLeft" fmla="*/ 0 w 3691800"/>
              <a:gd name="textAreaRight" fmla="*/ 3695400 w 3691800"/>
              <a:gd name="textAreaTop" fmla="*/ 0 h 7414560"/>
              <a:gd name="textAreaBottom" fmla="*/ 7418160 h 7414560"/>
            </a:gdLst>
            <a:ahLst/>
            <a:rect l="textAreaLeft" t="textAreaTop" r="textAreaRight" b="textAreaBottom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74" name="Group 93"/>
          <p:cNvGrpSpPr/>
          <p:nvPr/>
        </p:nvGrpSpPr>
        <p:grpSpPr>
          <a:xfrm>
            <a:off x="662040" y="3395520"/>
            <a:ext cx="5339880" cy="6504480"/>
            <a:chOff x="662040" y="3395520"/>
            <a:chExt cx="5339880" cy="6504480"/>
          </a:xfrm>
        </p:grpSpPr>
        <p:sp>
          <p:nvSpPr>
            <p:cNvPr id="375" name="Freeform 145"/>
            <p:cNvSpPr/>
            <p:nvPr/>
          </p:nvSpPr>
          <p:spPr>
            <a:xfrm rot="10800000">
              <a:off x="66204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76" name="TextBox 168"/>
            <p:cNvSpPr/>
            <p:nvPr/>
          </p:nvSpPr>
          <p:spPr>
            <a:xfrm rot="10800000">
              <a:off x="66204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77" name="Freeform 149"/>
          <p:cNvSpPr/>
          <p:nvPr/>
        </p:nvSpPr>
        <p:spPr>
          <a:xfrm>
            <a:off x="1495080" y="3389760"/>
            <a:ext cx="3662280" cy="1704240"/>
          </a:xfrm>
          <a:custGeom>
            <a:avLst/>
            <a:gdLst>
              <a:gd name="textAreaLeft" fmla="*/ 0 w 3662280"/>
              <a:gd name="textAreaRight" fmla="*/ 3667320 w 366228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78" name="Group 96"/>
          <p:cNvGrpSpPr/>
          <p:nvPr/>
        </p:nvGrpSpPr>
        <p:grpSpPr>
          <a:xfrm>
            <a:off x="6661800" y="3395520"/>
            <a:ext cx="5339880" cy="6504480"/>
            <a:chOff x="6661800" y="3395520"/>
            <a:chExt cx="5339880" cy="6504480"/>
          </a:xfrm>
        </p:grpSpPr>
        <p:sp>
          <p:nvSpPr>
            <p:cNvPr id="379" name="Freeform 151"/>
            <p:cNvSpPr/>
            <p:nvPr/>
          </p:nvSpPr>
          <p:spPr>
            <a:xfrm rot="10800000">
              <a:off x="666180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0" name="TextBox 169"/>
            <p:cNvSpPr/>
            <p:nvPr/>
          </p:nvSpPr>
          <p:spPr>
            <a:xfrm rot="10800000">
              <a:off x="666180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81" name="Freeform 152"/>
          <p:cNvSpPr/>
          <p:nvPr/>
        </p:nvSpPr>
        <p:spPr>
          <a:xfrm>
            <a:off x="7494480" y="3389760"/>
            <a:ext cx="3661200" cy="1704240"/>
          </a:xfrm>
          <a:custGeom>
            <a:avLst/>
            <a:gdLst>
              <a:gd name="textAreaLeft" fmla="*/ 0 w 3661200"/>
              <a:gd name="textAreaRight" fmla="*/ 3666240 w 366120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82" name="Group 97"/>
          <p:cNvGrpSpPr/>
          <p:nvPr/>
        </p:nvGrpSpPr>
        <p:grpSpPr>
          <a:xfrm>
            <a:off x="12657600" y="3395520"/>
            <a:ext cx="5339880" cy="6504480"/>
            <a:chOff x="12657600" y="3395520"/>
            <a:chExt cx="5339880" cy="6504480"/>
          </a:xfrm>
        </p:grpSpPr>
        <p:sp>
          <p:nvSpPr>
            <p:cNvPr id="383" name="Freeform 153"/>
            <p:cNvSpPr/>
            <p:nvPr/>
          </p:nvSpPr>
          <p:spPr>
            <a:xfrm rot="10800000">
              <a:off x="1265760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384" name="TextBox 174"/>
            <p:cNvSpPr/>
            <p:nvPr/>
          </p:nvSpPr>
          <p:spPr>
            <a:xfrm rot="10800000">
              <a:off x="1265760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385" name="Freeform 154"/>
          <p:cNvSpPr/>
          <p:nvPr/>
        </p:nvSpPr>
        <p:spPr>
          <a:xfrm>
            <a:off x="13491360" y="3389760"/>
            <a:ext cx="3661560" cy="1704240"/>
          </a:xfrm>
          <a:custGeom>
            <a:avLst/>
            <a:gdLst>
              <a:gd name="textAreaLeft" fmla="*/ 0 w 3661560"/>
              <a:gd name="textAreaRight" fmla="*/ 3666600 w 366156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6" name="TextBox 176"/>
          <p:cNvSpPr/>
          <p:nvPr/>
        </p:nvSpPr>
        <p:spPr>
          <a:xfrm>
            <a:off x="799560" y="830880"/>
            <a:ext cx="735912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77"/>
              </a:lnSpc>
            </a:pPr>
            <a:r>
              <a:rPr b="0" lang="en-US" sz="5130" spc="-103" strike="noStrike">
                <a:solidFill>
                  <a:srgbClr val="191919"/>
                </a:solidFill>
                <a:latin typeface="Open Sauce Bold"/>
                <a:ea typeface="DejaVu Sans"/>
              </a:rPr>
              <a:t>Histórias de Usuário</a:t>
            </a:r>
            <a:endParaRPr b="0" lang="pt-BR" sz="5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TextBox 177"/>
          <p:cNvSpPr/>
          <p:nvPr/>
        </p:nvSpPr>
        <p:spPr>
          <a:xfrm>
            <a:off x="950760" y="5563440"/>
            <a:ext cx="4673160" cy="39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criar um perfil  no aplicativo para armazenar minhas informações pessoais e dos meus pets.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cadsatrar novos clientes e seus pets, para manter o registro atualizado.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editar e remover cadastros de clientes e pets, para manter a base de dados limpa.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ver o histórico dos serviços prestados aos meus pets, para acompanhar sua saúde e bem-estar.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Box 178"/>
          <p:cNvSpPr/>
          <p:nvPr/>
        </p:nvSpPr>
        <p:spPr>
          <a:xfrm>
            <a:off x="731520" y="5118480"/>
            <a:ext cx="496296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Cadastro de Clientes e Pets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179"/>
          <p:cNvSpPr/>
          <p:nvPr/>
        </p:nvSpPr>
        <p:spPr>
          <a:xfrm>
            <a:off x="248940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01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Box 180"/>
          <p:cNvSpPr/>
          <p:nvPr/>
        </p:nvSpPr>
        <p:spPr>
          <a:xfrm>
            <a:off x="6950520" y="5491440"/>
            <a:ext cx="4673160" cy="36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agendar um banho para meu pet, para garantir qe ele esteja sempre limpo.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visualizar todos os agendamentos do dia para organizar meu trabalho.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cancelar um agendamento com antecedência para que o Petshop possa se reprogramar.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gerenciar horários disponíveis para otimizar a agenda do Petshop.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TextBox 181"/>
          <p:cNvSpPr/>
          <p:nvPr/>
        </p:nvSpPr>
        <p:spPr>
          <a:xfrm>
            <a:off x="6774120" y="5046480"/>
            <a:ext cx="517824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Agendamento de Serviços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TextBox 182"/>
          <p:cNvSpPr/>
          <p:nvPr/>
        </p:nvSpPr>
        <p:spPr>
          <a:xfrm>
            <a:off x="848916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02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TextBox 183"/>
          <p:cNvSpPr/>
          <p:nvPr/>
        </p:nvSpPr>
        <p:spPr>
          <a:xfrm>
            <a:off x="12946680" y="5455440"/>
            <a:ext cx="4672800" cy="36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adicionar novos produtos ao estoque para mater o inventário atualizado.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verificar a quantidade de produtos em estoque para atender os pedidos dos clientes.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receber alertas de baixa de estoque para reabastecer antes que os produtos acabem.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registrar a venda de produtos para manter o controle de saída de estoque.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TextBox 184"/>
          <p:cNvSpPr/>
          <p:nvPr/>
        </p:nvSpPr>
        <p:spPr>
          <a:xfrm>
            <a:off x="12816360" y="5010480"/>
            <a:ext cx="518040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Gerenciamento de Estoque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Box 185"/>
          <p:cNvSpPr/>
          <p:nvPr/>
        </p:nvSpPr>
        <p:spPr>
          <a:xfrm>
            <a:off x="1448604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03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TextBox 189"/>
          <p:cNvSpPr/>
          <p:nvPr/>
        </p:nvSpPr>
        <p:spPr>
          <a:xfrm>
            <a:off x="835560" y="1721160"/>
            <a:ext cx="106552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2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43432"/>
                </a:solidFill>
                <a:latin typeface="Open Sauce"/>
                <a:ea typeface="DejaVu Sans"/>
              </a:rPr>
              <a:t>Para os requisitos funcionais do aplicativo de Petshop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 150"/>
          <p:cNvSpPr/>
          <p:nvPr/>
        </p:nvSpPr>
        <p:spPr>
          <a:xfrm>
            <a:off x="14592600" y="2868840"/>
            <a:ext cx="3691800" cy="7414560"/>
          </a:xfrm>
          <a:custGeom>
            <a:avLst/>
            <a:gdLst>
              <a:gd name="textAreaLeft" fmla="*/ 0 w 3691800"/>
              <a:gd name="textAreaRight" fmla="*/ 3695400 w 3691800"/>
              <a:gd name="textAreaTop" fmla="*/ 0 h 7414560"/>
              <a:gd name="textAreaBottom" fmla="*/ 7418160 h 7414560"/>
            </a:gdLst>
            <a:ahLst/>
            <a:rect l="textAreaLeft" t="textAreaTop" r="textAreaRight" b="textAreaBottom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8" name="Freeform 156"/>
          <p:cNvSpPr/>
          <p:nvPr/>
        </p:nvSpPr>
        <p:spPr>
          <a:xfrm rot="10800000">
            <a:off x="-458640" y="-2939400"/>
            <a:ext cx="3691800" cy="7414560"/>
          </a:xfrm>
          <a:custGeom>
            <a:avLst/>
            <a:gdLst>
              <a:gd name="textAreaLeft" fmla="*/ 0 w 3691800"/>
              <a:gd name="textAreaRight" fmla="*/ 3695400 w 3691800"/>
              <a:gd name="textAreaTop" fmla="*/ 0 h 7414560"/>
              <a:gd name="textAreaBottom" fmla="*/ 7418160 h 7414560"/>
            </a:gdLst>
            <a:ahLst/>
            <a:rect l="textAreaLeft" t="textAreaTop" r="textAreaRight" b="textAreaBottom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399" name="Group 98"/>
          <p:cNvGrpSpPr/>
          <p:nvPr/>
        </p:nvGrpSpPr>
        <p:grpSpPr>
          <a:xfrm>
            <a:off x="662040" y="3395520"/>
            <a:ext cx="5339880" cy="6504480"/>
            <a:chOff x="662040" y="3395520"/>
            <a:chExt cx="5339880" cy="6504480"/>
          </a:xfrm>
        </p:grpSpPr>
        <p:sp>
          <p:nvSpPr>
            <p:cNvPr id="400" name="Freeform 157"/>
            <p:cNvSpPr/>
            <p:nvPr/>
          </p:nvSpPr>
          <p:spPr>
            <a:xfrm rot="10800000">
              <a:off x="66204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1" name="TextBox 175"/>
            <p:cNvSpPr/>
            <p:nvPr/>
          </p:nvSpPr>
          <p:spPr>
            <a:xfrm rot="10800000">
              <a:off x="66204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02" name="Freeform 158"/>
          <p:cNvSpPr/>
          <p:nvPr/>
        </p:nvSpPr>
        <p:spPr>
          <a:xfrm>
            <a:off x="1495080" y="3389760"/>
            <a:ext cx="3662280" cy="1704240"/>
          </a:xfrm>
          <a:custGeom>
            <a:avLst/>
            <a:gdLst>
              <a:gd name="textAreaLeft" fmla="*/ 0 w 3662280"/>
              <a:gd name="textAreaRight" fmla="*/ 3667320 w 366228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03" name="Group 99"/>
          <p:cNvGrpSpPr/>
          <p:nvPr/>
        </p:nvGrpSpPr>
        <p:grpSpPr>
          <a:xfrm>
            <a:off x="6661800" y="3395520"/>
            <a:ext cx="5339880" cy="6504480"/>
            <a:chOff x="6661800" y="3395520"/>
            <a:chExt cx="5339880" cy="6504480"/>
          </a:xfrm>
        </p:grpSpPr>
        <p:sp>
          <p:nvSpPr>
            <p:cNvPr id="404" name="Freeform 159"/>
            <p:cNvSpPr/>
            <p:nvPr/>
          </p:nvSpPr>
          <p:spPr>
            <a:xfrm rot="10800000">
              <a:off x="666180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5" name="TextBox 186"/>
            <p:cNvSpPr/>
            <p:nvPr/>
          </p:nvSpPr>
          <p:spPr>
            <a:xfrm rot="10800000">
              <a:off x="666180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06" name="Freeform 160"/>
          <p:cNvSpPr/>
          <p:nvPr/>
        </p:nvSpPr>
        <p:spPr>
          <a:xfrm>
            <a:off x="7494480" y="3389760"/>
            <a:ext cx="3661200" cy="1704240"/>
          </a:xfrm>
          <a:custGeom>
            <a:avLst/>
            <a:gdLst>
              <a:gd name="textAreaLeft" fmla="*/ 0 w 3661200"/>
              <a:gd name="textAreaRight" fmla="*/ 3666240 w 366120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07" name="Group 100"/>
          <p:cNvGrpSpPr/>
          <p:nvPr/>
        </p:nvGrpSpPr>
        <p:grpSpPr>
          <a:xfrm>
            <a:off x="12657600" y="3395520"/>
            <a:ext cx="5339880" cy="6504480"/>
            <a:chOff x="12657600" y="3395520"/>
            <a:chExt cx="5339880" cy="6504480"/>
          </a:xfrm>
        </p:grpSpPr>
        <p:sp>
          <p:nvSpPr>
            <p:cNvPr id="408" name="Freeform 161"/>
            <p:cNvSpPr/>
            <p:nvPr/>
          </p:nvSpPr>
          <p:spPr>
            <a:xfrm rot="10800000">
              <a:off x="12657600" y="3395520"/>
              <a:ext cx="5339880" cy="6404760"/>
            </a:xfrm>
            <a:custGeom>
              <a:avLst/>
              <a:gdLst>
                <a:gd name="textAreaLeft" fmla="*/ 0 w 5339880"/>
                <a:gd name="textAreaRight" fmla="*/ 5344920 w 5339880"/>
                <a:gd name="textAreaTop" fmla="*/ 0 h 6404760"/>
                <a:gd name="textAreaBottom" fmla="*/ 6409800 h 6404760"/>
              </a:gdLst>
              <a:ahLst/>
              <a:rect l="textAreaLeft" t="textAreaTop" r="textAreaRight" b="textAreaBottom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cap="rnd" w="12382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09" name="TextBox 187"/>
            <p:cNvSpPr/>
            <p:nvPr/>
          </p:nvSpPr>
          <p:spPr>
            <a:xfrm rot="10800000">
              <a:off x="12657600" y="3395520"/>
              <a:ext cx="5339880" cy="6504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10" name="Freeform 162"/>
          <p:cNvSpPr/>
          <p:nvPr/>
        </p:nvSpPr>
        <p:spPr>
          <a:xfrm>
            <a:off x="13491360" y="3389760"/>
            <a:ext cx="3661560" cy="1704240"/>
          </a:xfrm>
          <a:custGeom>
            <a:avLst/>
            <a:gdLst>
              <a:gd name="textAreaLeft" fmla="*/ 0 w 3661560"/>
              <a:gd name="textAreaRight" fmla="*/ 3666600 w 3661560"/>
              <a:gd name="textAreaTop" fmla="*/ 0 h 1704240"/>
              <a:gd name="textAreaBottom" fmla="*/ 1709280 h 1704240"/>
            </a:gdLst>
            <a:ahLst/>
            <a:rect l="textAreaLeft" t="textAreaTop" r="textAreaRight" b="textAreaBottom"/>
            <a:pathLst>
              <a:path w="2146380" h="1000429">
                <a:moveTo>
                  <a:pt x="0" y="0"/>
                </a:moveTo>
                <a:lnTo>
                  <a:pt x="2146380" y="0"/>
                </a:lnTo>
                <a:lnTo>
                  <a:pt x="2146380" y="1000429"/>
                </a:lnTo>
                <a:lnTo>
                  <a:pt x="0" y="10004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TextBox 188"/>
          <p:cNvSpPr/>
          <p:nvPr/>
        </p:nvSpPr>
        <p:spPr>
          <a:xfrm>
            <a:off x="799560" y="830880"/>
            <a:ext cx="7359120" cy="91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77"/>
              </a:lnSpc>
            </a:pPr>
            <a:r>
              <a:rPr b="0" lang="en-US" sz="5130" spc="-103" strike="noStrike">
                <a:solidFill>
                  <a:srgbClr val="191919"/>
                </a:solidFill>
                <a:latin typeface="Open Sauce Bold"/>
                <a:ea typeface="DejaVu Sans"/>
              </a:rPr>
              <a:t>Histórias de Usuário</a:t>
            </a:r>
            <a:endParaRPr b="0" lang="pt-BR" sz="51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TextBox 190"/>
          <p:cNvSpPr/>
          <p:nvPr/>
        </p:nvSpPr>
        <p:spPr>
          <a:xfrm>
            <a:off x="950760" y="5563440"/>
            <a:ext cx="4673160" cy="342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pagar pelos serviços do meu pet de forma rápida e segura.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gerar relatórios de pagamentos para monitorar as finanças do Petshop.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ter várias opções de pagamento (cartão, dinheiro, pix) para escolher a mais conveniente.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confirmar o recebimento dos pagamentos para concluir o atendimento.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TextBox 191"/>
          <p:cNvSpPr/>
          <p:nvPr/>
        </p:nvSpPr>
        <p:spPr>
          <a:xfrm>
            <a:off x="731520" y="5118480"/>
            <a:ext cx="496296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Processamento de Pagamentos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TextBox 192"/>
          <p:cNvSpPr/>
          <p:nvPr/>
        </p:nvSpPr>
        <p:spPr>
          <a:xfrm>
            <a:off x="248940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04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Box 193"/>
          <p:cNvSpPr/>
          <p:nvPr/>
        </p:nvSpPr>
        <p:spPr>
          <a:xfrm>
            <a:off x="6950520" y="5491440"/>
            <a:ext cx="4673160" cy="29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receber um recibo após cada pagamento para ter um comprovante.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 emitir notas fiscais eletrônicas para conformidade tributária.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a opção de receber meus recibos por e-mail para facilitar o armazenamento.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visualizar e imprimir recibos antigos para consultas futuras.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Box 194"/>
          <p:cNvSpPr/>
          <p:nvPr/>
        </p:nvSpPr>
        <p:spPr>
          <a:xfrm>
            <a:off x="6774120" y="5046480"/>
            <a:ext cx="517824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Emissão de Recibos e NF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Box 195"/>
          <p:cNvSpPr/>
          <p:nvPr/>
        </p:nvSpPr>
        <p:spPr>
          <a:xfrm>
            <a:off x="848916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05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TextBox 196"/>
          <p:cNvSpPr/>
          <p:nvPr/>
        </p:nvSpPr>
        <p:spPr>
          <a:xfrm>
            <a:off x="12946680" y="5455440"/>
            <a:ext cx="4672800" cy="36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receber lembretes dos meus agendamentos para não esquecer.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administrador, quero enviar promoções e novidades para todos os clientes, para aumentar as vendas.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cliente, quero receber notificações de saúde e bem-estar dos meus pets para estar sempre informado.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1928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Como funcionário, quero enviar mensagens personalizadas aos clientes para fortalecer o relacionamento.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Box 197"/>
          <p:cNvSpPr/>
          <p:nvPr/>
        </p:nvSpPr>
        <p:spPr>
          <a:xfrm>
            <a:off x="12816360" y="5010480"/>
            <a:ext cx="5180400" cy="2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79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 Bold"/>
                <a:ea typeface="DejaVu Sans"/>
              </a:rPr>
              <a:t>Comunicação com Clientes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Box 198"/>
          <p:cNvSpPr/>
          <p:nvPr/>
        </p:nvSpPr>
        <p:spPr>
          <a:xfrm>
            <a:off x="14486040" y="3513240"/>
            <a:ext cx="1595880" cy="62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4895"/>
              </a:lnSpc>
              <a:tabLst>
                <a:tab algn="l" pos="0"/>
              </a:tabLst>
            </a:pPr>
            <a:r>
              <a:rPr b="0" lang="en-US" sz="3820" spc="-1" strike="noStrike">
                <a:solidFill>
                  <a:srgbClr val="f8f8f8"/>
                </a:solidFill>
                <a:latin typeface="Open Sauce Bold"/>
                <a:ea typeface="DejaVu Sans"/>
              </a:rPr>
              <a:t>06</a:t>
            </a:r>
            <a:endParaRPr b="0" lang="pt-BR" sz="38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extBox 199"/>
          <p:cNvSpPr/>
          <p:nvPr/>
        </p:nvSpPr>
        <p:spPr>
          <a:xfrm>
            <a:off x="835560" y="1721160"/>
            <a:ext cx="10655280" cy="41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2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43432"/>
                </a:solidFill>
                <a:latin typeface="Open Sauce"/>
                <a:ea typeface="DejaVu Sans"/>
              </a:rPr>
              <a:t>Para os requisitos funcionais do aplicativo de Petshop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-33120" y="0"/>
            <a:ext cx="18390600" cy="10290600"/>
          </a:xfrm>
          <a:prstGeom prst="rect">
            <a:avLst/>
          </a:prstGeom>
          <a:ln w="0">
            <a:noFill/>
          </a:ln>
        </p:spPr>
      </p:pic>
      <p:sp>
        <p:nvSpPr>
          <p:cNvPr id="423" name="Freeform 79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24" name="Group 53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425" name="Freeform 80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426" name="TextBox 85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427" name="Group 54"/>
          <p:cNvGrpSpPr/>
          <p:nvPr/>
        </p:nvGrpSpPr>
        <p:grpSpPr>
          <a:xfrm>
            <a:off x="4320000" y="3240360"/>
            <a:ext cx="9897480" cy="4317120"/>
            <a:chOff x="4320000" y="3240360"/>
            <a:chExt cx="9897480" cy="4317120"/>
          </a:xfrm>
        </p:grpSpPr>
        <p:sp>
          <p:nvSpPr>
            <p:cNvPr id="428" name="Freeform 81"/>
            <p:cNvSpPr/>
            <p:nvPr/>
          </p:nvSpPr>
          <p:spPr>
            <a:xfrm>
              <a:off x="4320000" y="3386880"/>
              <a:ext cx="9897480" cy="4170600"/>
            </a:xfrm>
            <a:custGeom>
              <a:avLst/>
              <a:gdLst>
                <a:gd name="textAreaLeft" fmla="*/ 0 w 9897480"/>
                <a:gd name="textAreaRight" fmla="*/ 9901080 w 9897480"/>
                <a:gd name="textAreaTop" fmla="*/ 0 h 4170600"/>
                <a:gd name="textAreaBottom" fmla="*/ 4174200 h 417060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29" name="TextBox 86"/>
            <p:cNvSpPr/>
            <p:nvPr/>
          </p:nvSpPr>
          <p:spPr>
            <a:xfrm>
              <a:off x="4320000" y="3240360"/>
              <a:ext cx="9897480" cy="431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30" name="TextBox 87"/>
          <p:cNvSpPr/>
          <p:nvPr/>
        </p:nvSpPr>
        <p:spPr>
          <a:xfrm>
            <a:off x="4320000" y="4073040"/>
            <a:ext cx="989748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CASOS DE USO BDD e TDD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TextBox 88"/>
          <p:cNvSpPr/>
          <p:nvPr/>
        </p:nvSpPr>
        <p:spPr>
          <a:xfrm>
            <a:off x="-252000" y="0"/>
            <a:ext cx="287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10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Freeform 163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33" name="Group 101"/>
          <p:cNvGrpSpPr/>
          <p:nvPr/>
        </p:nvGrpSpPr>
        <p:grpSpPr>
          <a:xfrm>
            <a:off x="1349280" y="2520000"/>
            <a:ext cx="7470360" cy="7310880"/>
            <a:chOff x="1349280" y="2520000"/>
            <a:chExt cx="7470360" cy="7310880"/>
          </a:xfrm>
        </p:grpSpPr>
        <p:sp>
          <p:nvSpPr>
            <p:cNvPr id="434" name="Freeform 167"/>
            <p:cNvSpPr/>
            <p:nvPr/>
          </p:nvSpPr>
          <p:spPr>
            <a:xfrm>
              <a:off x="1349280" y="264384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35" name="TextBox 208"/>
            <p:cNvSpPr/>
            <p:nvPr/>
          </p:nvSpPr>
          <p:spPr>
            <a:xfrm>
              <a:off x="1349280" y="252000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36" name="Freeform 164"/>
          <p:cNvSpPr/>
          <p:nvPr/>
        </p:nvSpPr>
        <p:spPr>
          <a:xfrm>
            <a:off x="1476000" y="3960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7" name="Freeform 166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8" name="TextBox 200"/>
          <p:cNvSpPr/>
          <p:nvPr/>
        </p:nvSpPr>
        <p:spPr>
          <a:xfrm>
            <a:off x="1885680" y="630360"/>
            <a:ext cx="62820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Uso BDD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TextBox 202"/>
          <p:cNvSpPr/>
          <p:nvPr/>
        </p:nvSpPr>
        <p:spPr>
          <a:xfrm>
            <a:off x="3560760" y="342000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Cadastro de novo cliente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extBox 203"/>
          <p:cNvSpPr/>
          <p:nvPr/>
        </p:nvSpPr>
        <p:spPr>
          <a:xfrm>
            <a:off x="3560760" y="3998520"/>
            <a:ext cx="525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novo cliente deseja se cadastrar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preenche o formulário de cadsatro com suas informações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criar um novo perfil de cliente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Box 204"/>
          <p:cNvSpPr/>
          <p:nvPr/>
        </p:nvSpPr>
        <p:spPr>
          <a:xfrm>
            <a:off x="3560760" y="648432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Cadastro de novo pet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Box 205"/>
          <p:cNvSpPr/>
          <p:nvPr/>
        </p:nvSpPr>
        <p:spPr>
          <a:xfrm>
            <a:off x="3560760" y="7093440"/>
            <a:ext cx="471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cliente deseja cadastrar seu pet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preenche o formulário com as informações do pet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criar um novo registro de pet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TextBox 206"/>
          <p:cNvSpPr/>
          <p:nvPr/>
        </p:nvSpPr>
        <p:spPr>
          <a:xfrm>
            <a:off x="1620000" y="4500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Freeform 165"/>
          <p:cNvSpPr/>
          <p:nvPr/>
        </p:nvSpPr>
        <p:spPr>
          <a:xfrm>
            <a:off x="1476360" y="6804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5" name="TextBox 207"/>
          <p:cNvSpPr/>
          <p:nvPr/>
        </p:nvSpPr>
        <p:spPr>
          <a:xfrm>
            <a:off x="1620360" y="7200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46" name="Group 102"/>
          <p:cNvGrpSpPr/>
          <p:nvPr/>
        </p:nvGrpSpPr>
        <p:grpSpPr>
          <a:xfrm>
            <a:off x="2340000" y="2283120"/>
            <a:ext cx="5579640" cy="652320"/>
            <a:chOff x="2340000" y="2283120"/>
            <a:chExt cx="5579640" cy="652320"/>
          </a:xfrm>
        </p:grpSpPr>
        <p:sp>
          <p:nvSpPr>
            <p:cNvPr id="447" name="Freeform 168"/>
            <p:cNvSpPr/>
            <p:nvPr/>
          </p:nvSpPr>
          <p:spPr>
            <a:xfrm>
              <a:off x="2340000" y="2337840"/>
              <a:ext cx="5579640" cy="596520"/>
            </a:xfrm>
            <a:custGeom>
              <a:avLst/>
              <a:gdLst>
                <a:gd name="textAreaLeft" fmla="*/ 0 w 5579640"/>
                <a:gd name="textAreaRight" fmla="*/ 5585040 w 557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48" name="TextBox 209"/>
            <p:cNvSpPr/>
            <p:nvPr/>
          </p:nvSpPr>
          <p:spPr>
            <a:xfrm>
              <a:off x="2340000" y="2283120"/>
              <a:ext cx="557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Cadastro de Clientes e Pets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49" name="Group 103"/>
          <p:cNvGrpSpPr/>
          <p:nvPr/>
        </p:nvGrpSpPr>
        <p:grpSpPr>
          <a:xfrm>
            <a:off x="9521640" y="2531880"/>
            <a:ext cx="7470360" cy="7310880"/>
            <a:chOff x="9521640" y="2531880"/>
            <a:chExt cx="7470360" cy="7310880"/>
          </a:xfrm>
        </p:grpSpPr>
        <p:sp>
          <p:nvSpPr>
            <p:cNvPr id="450" name="Freeform 169"/>
            <p:cNvSpPr/>
            <p:nvPr/>
          </p:nvSpPr>
          <p:spPr>
            <a:xfrm>
              <a:off x="9521640" y="265572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51" name="TextBox 210"/>
            <p:cNvSpPr/>
            <p:nvPr/>
          </p:nvSpPr>
          <p:spPr>
            <a:xfrm>
              <a:off x="9521640" y="253188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52" name="Freeform 170"/>
          <p:cNvSpPr/>
          <p:nvPr/>
        </p:nvSpPr>
        <p:spPr>
          <a:xfrm>
            <a:off x="9648360" y="3971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3" name="TextBox 211"/>
          <p:cNvSpPr/>
          <p:nvPr/>
        </p:nvSpPr>
        <p:spPr>
          <a:xfrm>
            <a:off x="11733120" y="4010400"/>
            <a:ext cx="525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cliente deseja agendar um banho para seu pet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escolhe a data, hora e confirma o agendamento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registrar o agendamento no calendario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TextBox 212"/>
          <p:cNvSpPr/>
          <p:nvPr/>
        </p:nvSpPr>
        <p:spPr>
          <a:xfrm>
            <a:off x="11733120" y="7105320"/>
            <a:ext cx="471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cliente deseja cancelar um agendamento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solicita o cancelamento antes da data agendada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remover o agendamento no calendario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TextBox 213"/>
          <p:cNvSpPr/>
          <p:nvPr/>
        </p:nvSpPr>
        <p:spPr>
          <a:xfrm>
            <a:off x="9792360" y="451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Freeform 171"/>
          <p:cNvSpPr/>
          <p:nvPr/>
        </p:nvSpPr>
        <p:spPr>
          <a:xfrm>
            <a:off x="9648720" y="7139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7" name="TextBox 214"/>
          <p:cNvSpPr/>
          <p:nvPr/>
        </p:nvSpPr>
        <p:spPr>
          <a:xfrm>
            <a:off x="9792720" y="757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58" name="Group 104"/>
          <p:cNvGrpSpPr/>
          <p:nvPr/>
        </p:nvGrpSpPr>
        <p:grpSpPr>
          <a:xfrm>
            <a:off x="10512360" y="2295000"/>
            <a:ext cx="5579640" cy="652320"/>
            <a:chOff x="10512360" y="2295000"/>
            <a:chExt cx="5579640" cy="652320"/>
          </a:xfrm>
        </p:grpSpPr>
        <p:sp>
          <p:nvSpPr>
            <p:cNvPr id="459" name="Freeform 172"/>
            <p:cNvSpPr/>
            <p:nvPr/>
          </p:nvSpPr>
          <p:spPr>
            <a:xfrm>
              <a:off x="10512360" y="2349720"/>
              <a:ext cx="5579640" cy="596520"/>
            </a:xfrm>
            <a:custGeom>
              <a:avLst/>
              <a:gdLst>
                <a:gd name="textAreaLeft" fmla="*/ 0 w 5579640"/>
                <a:gd name="textAreaRight" fmla="*/ 5585040 w 557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0" name="TextBox 215"/>
            <p:cNvSpPr/>
            <p:nvPr/>
          </p:nvSpPr>
          <p:spPr>
            <a:xfrm>
              <a:off x="10512360" y="2295000"/>
              <a:ext cx="557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Agendamento de Serviços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61" name="TextBox 201"/>
          <p:cNvSpPr/>
          <p:nvPr/>
        </p:nvSpPr>
        <p:spPr>
          <a:xfrm>
            <a:off x="11835000" y="342000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Agendamento de banho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TextBox 216"/>
          <p:cNvSpPr/>
          <p:nvPr/>
        </p:nvSpPr>
        <p:spPr>
          <a:xfrm>
            <a:off x="11700000" y="6484320"/>
            <a:ext cx="642996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Cancelamento de Agendamento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Freeform 173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64" name="Group 105"/>
          <p:cNvGrpSpPr/>
          <p:nvPr/>
        </p:nvGrpSpPr>
        <p:grpSpPr>
          <a:xfrm>
            <a:off x="1349280" y="2520000"/>
            <a:ext cx="7470360" cy="7310880"/>
            <a:chOff x="1349280" y="2520000"/>
            <a:chExt cx="7470360" cy="7310880"/>
          </a:xfrm>
        </p:grpSpPr>
        <p:sp>
          <p:nvSpPr>
            <p:cNvPr id="465" name="Freeform 174"/>
            <p:cNvSpPr/>
            <p:nvPr/>
          </p:nvSpPr>
          <p:spPr>
            <a:xfrm>
              <a:off x="1349280" y="264384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66" name="TextBox 217"/>
            <p:cNvSpPr/>
            <p:nvPr/>
          </p:nvSpPr>
          <p:spPr>
            <a:xfrm>
              <a:off x="1349280" y="252000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67" name="Freeform 175"/>
          <p:cNvSpPr/>
          <p:nvPr/>
        </p:nvSpPr>
        <p:spPr>
          <a:xfrm>
            <a:off x="1476000" y="3960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8" name="Freeform 176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9" name="TextBox 218"/>
          <p:cNvSpPr/>
          <p:nvPr/>
        </p:nvSpPr>
        <p:spPr>
          <a:xfrm>
            <a:off x="1885680" y="630360"/>
            <a:ext cx="62820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Uso BDD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Box 219"/>
          <p:cNvSpPr/>
          <p:nvPr/>
        </p:nvSpPr>
        <p:spPr>
          <a:xfrm>
            <a:off x="3560760" y="342000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Adição de novos produtos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TextBox 220"/>
          <p:cNvSpPr/>
          <p:nvPr/>
        </p:nvSpPr>
        <p:spPr>
          <a:xfrm>
            <a:off x="3560760" y="3998520"/>
            <a:ext cx="525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administrador deseja adicionar novos produtos ao estoque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insere os dados do produto e confirma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atualizar o inventário com o novo produto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Box 221"/>
          <p:cNvSpPr/>
          <p:nvPr/>
        </p:nvSpPr>
        <p:spPr>
          <a:xfrm>
            <a:off x="3560760" y="648432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Alerta de baixa de estoque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TextBox 222"/>
          <p:cNvSpPr/>
          <p:nvPr/>
        </p:nvSpPr>
        <p:spPr>
          <a:xfrm>
            <a:off x="3560760" y="7093440"/>
            <a:ext cx="471888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produto está com baixa quantidade no estoque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a quantidade disponível atinge o limite mínimo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enviar um alerta de baixa de estoque ao administrador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Box 223"/>
          <p:cNvSpPr/>
          <p:nvPr/>
        </p:nvSpPr>
        <p:spPr>
          <a:xfrm>
            <a:off x="1620000" y="4500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Freeform 177"/>
          <p:cNvSpPr/>
          <p:nvPr/>
        </p:nvSpPr>
        <p:spPr>
          <a:xfrm>
            <a:off x="1476360" y="7056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6" name="TextBox 224"/>
          <p:cNvSpPr/>
          <p:nvPr/>
        </p:nvSpPr>
        <p:spPr>
          <a:xfrm>
            <a:off x="1620360" y="7488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7" name="Group 106"/>
          <p:cNvGrpSpPr/>
          <p:nvPr/>
        </p:nvGrpSpPr>
        <p:grpSpPr>
          <a:xfrm>
            <a:off x="2340000" y="2283120"/>
            <a:ext cx="5939640" cy="652320"/>
            <a:chOff x="2340000" y="2283120"/>
            <a:chExt cx="5939640" cy="652320"/>
          </a:xfrm>
        </p:grpSpPr>
        <p:sp>
          <p:nvSpPr>
            <p:cNvPr id="478" name="Freeform 178"/>
            <p:cNvSpPr/>
            <p:nvPr/>
          </p:nvSpPr>
          <p:spPr>
            <a:xfrm>
              <a:off x="2340000" y="2337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79" name="TextBox 225"/>
            <p:cNvSpPr/>
            <p:nvPr/>
          </p:nvSpPr>
          <p:spPr>
            <a:xfrm>
              <a:off x="2340000" y="2283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Gerenciamento de Estoque de  Produtos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480" name="Group 107"/>
          <p:cNvGrpSpPr/>
          <p:nvPr/>
        </p:nvGrpSpPr>
        <p:grpSpPr>
          <a:xfrm>
            <a:off x="9521640" y="2531880"/>
            <a:ext cx="7470360" cy="7310880"/>
            <a:chOff x="9521640" y="2531880"/>
            <a:chExt cx="7470360" cy="7310880"/>
          </a:xfrm>
        </p:grpSpPr>
        <p:sp>
          <p:nvSpPr>
            <p:cNvPr id="481" name="Freeform 179"/>
            <p:cNvSpPr/>
            <p:nvPr/>
          </p:nvSpPr>
          <p:spPr>
            <a:xfrm>
              <a:off x="9521640" y="265572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82" name="TextBox 226"/>
            <p:cNvSpPr/>
            <p:nvPr/>
          </p:nvSpPr>
          <p:spPr>
            <a:xfrm>
              <a:off x="9521640" y="253188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83" name="Freeform 180"/>
          <p:cNvSpPr/>
          <p:nvPr/>
        </p:nvSpPr>
        <p:spPr>
          <a:xfrm>
            <a:off x="9648360" y="3971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4" name="TextBox 227"/>
          <p:cNvSpPr/>
          <p:nvPr/>
        </p:nvSpPr>
        <p:spPr>
          <a:xfrm>
            <a:off x="11733120" y="4010400"/>
            <a:ext cx="525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ciente deseja pagar por um serviço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escolhe o método de pagamento e conclui a transação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processar o pagamento e registrar a transação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TextBox 228"/>
          <p:cNvSpPr/>
          <p:nvPr/>
        </p:nvSpPr>
        <p:spPr>
          <a:xfrm>
            <a:off x="11733120" y="7105320"/>
            <a:ext cx="4718880" cy="248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administrador deseja visualizar os pagamentos recebidos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gera um relatório de pagamentos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exibir um relatório detalhado com todas as transações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TextBox 229"/>
          <p:cNvSpPr/>
          <p:nvPr/>
        </p:nvSpPr>
        <p:spPr>
          <a:xfrm>
            <a:off x="9792360" y="451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Freeform 181"/>
          <p:cNvSpPr/>
          <p:nvPr/>
        </p:nvSpPr>
        <p:spPr>
          <a:xfrm>
            <a:off x="9648720" y="7139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8" name="TextBox 230"/>
          <p:cNvSpPr/>
          <p:nvPr/>
        </p:nvSpPr>
        <p:spPr>
          <a:xfrm>
            <a:off x="9792720" y="757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89" name="Group 108"/>
          <p:cNvGrpSpPr/>
          <p:nvPr/>
        </p:nvGrpSpPr>
        <p:grpSpPr>
          <a:xfrm>
            <a:off x="10512360" y="2295000"/>
            <a:ext cx="5579640" cy="652320"/>
            <a:chOff x="10512360" y="2295000"/>
            <a:chExt cx="5579640" cy="652320"/>
          </a:xfrm>
        </p:grpSpPr>
        <p:sp>
          <p:nvSpPr>
            <p:cNvPr id="490" name="Freeform 182"/>
            <p:cNvSpPr/>
            <p:nvPr/>
          </p:nvSpPr>
          <p:spPr>
            <a:xfrm>
              <a:off x="10512360" y="2349720"/>
              <a:ext cx="5579640" cy="596520"/>
            </a:xfrm>
            <a:custGeom>
              <a:avLst/>
              <a:gdLst>
                <a:gd name="textAreaLeft" fmla="*/ 0 w 5579640"/>
                <a:gd name="textAreaRight" fmla="*/ 5585040 w 557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91" name="TextBox 231"/>
            <p:cNvSpPr/>
            <p:nvPr/>
          </p:nvSpPr>
          <p:spPr>
            <a:xfrm>
              <a:off x="10512360" y="2295000"/>
              <a:ext cx="557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Processamento de Pagamentos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2" name="TextBox 232"/>
          <p:cNvSpPr/>
          <p:nvPr/>
        </p:nvSpPr>
        <p:spPr>
          <a:xfrm>
            <a:off x="11835000" y="342000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Pagamento de serviços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TextBox 233"/>
          <p:cNvSpPr/>
          <p:nvPr/>
        </p:nvSpPr>
        <p:spPr>
          <a:xfrm>
            <a:off x="11880000" y="6484320"/>
            <a:ext cx="642996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Relatórios de pagamento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Freeform 183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495" name="Group 109"/>
          <p:cNvGrpSpPr/>
          <p:nvPr/>
        </p:nvGrpSpPr>
        <p:grpSpPr>
          <a:xfrm>
            <a:off x="1349280" y="2520000"/>
            <a:ext cx="7470360" cy="7310880"/>
            <a:chOff x="1349280" y="2520000"/>
            <a:chExt cx="7470360" cy="7310880"/>
          </a:xfrm>
        </p:grpSpPr>
        <p:sp>
          <p:nvSpPr>
            <p:cNvPr id="496" name="Freeform 184"/>
            <p:cNvSpPr/>
            <p:nvPr/>
          </p:nvSpPr>
          <p:spPr>
            <a:xfrm>
              <a:off x="1349280" y="264384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497" name="TextBox 234"/>
            <p:cNvSpPr/>
            <p:nvPr/>
          </p:nvSpPr>
          <p:spPr>
            <a:xfrm>
              <a:off x="1349280" y="252000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498" name="Freeform 185"/>
          <p:cNvSpPr/>
          <p:nvPr/>
        </p:nvSpPr>
        <p:spPr>
          <a:xfrm>
            <a:off x="1476000" y="3960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9" name="Freeform 186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0" name="TextBox 235"/>
          <p:cNvSpPr/>
          <p:nvPr/>
        </p:nvSpPr>
        <p:spPr>
          <a:xfrm>
            <a:off x="1885680" y="630360"/>
            <a:ext cx="62820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Uso BDD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TextBox 236"/>
          <p:cNvSpPr/>
          <p:nvPr/>
        </p:nvSpPr>
        <p:spPr>
          <a:xfrm>
            <a:off x="3560760" y="342000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Emissão de Recibo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Box 237"/>
          <p:cNvSpPr/>
          <p:nvPr/>
        </p:nvSpPr>
        <p:spPr>
          <a:xfrm>
            <a:off x="3560760" y="3998520"/>
            <a:ext cx="525888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cliente concluiu um pagamento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o pagamento é confirmado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emitir um recibo e disponibilizá-lo ao cliente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TextBox 238"/>
          <p:cNvSpPr/>
          <p:nvPr/>
        </p:nvSpPr>
        <p:spPr>
          <a:xfrm>
            <a:off x="3560760" y="648432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Envio de Recibo por e-mail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Box 239"/>
          <p:cNvSpPr/>
          <p:nvPr/>
        </p:nvSpPr>
        <p:spPr>
          <a:xfrm>
            <a:off x="3560760" y="7093440"/>
            <a:ext cx="471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cliente prefere receber  recibos digitalmente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ele opta por receber por e-mail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enviar o recibo para o e-mail do cliente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TextBox 240"/>
          <p:cNvSpPr/>
          <p:nvPr/>
        </p:nvSpPr>
        <p:spPr>
          <a:xfrm>
            <a:off x="1620000" y="4500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Freeform 187"/>
          <p:cNvSpPr/>
          <p:nvPr/>
        </p:nvSpPr>
        <p:spPr>
          <a:xfrm>
            <a:off x="1476360" y="705600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7" name="TextBox 241"/>
          <p:cNvSpPr/>
          <p:nvPr/>
        </p:nvSpPr>
        <p:spPr>
          <a:xfrm>
            <a:off x="1620360" y="748800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8" name="Group 110"/>
          <p:cNvGrpSpPr/>
          <p:nvPr/>
        </p:nvGrpSpPr>
        <p:grpSpPr>
          <a:xfrm>
            <a:off x="2340000" y="2283120"/>
            <a:ext cx="5939640" cy="652320"/>
            <a:chOff x="2340000" y="2283120"/>
            <a:chExt cx="5939640" cy="652320"/>
          </a:xfrm>
        </p:grpSpPr>
        <p:sp>
          <p:nvSpPr>
            <p:cNvPr id="509" name="Freeform 188"/>
            <p:cNvSpPr/>
            <p:nvPr/>
          </p:nvSpPr>
          <p:spPr>
            <a:xfrm>
              <a:off x="2340000" y="2337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10" name="TextBox 242"/>
            <p:cNvSpPr/>
            <p:nvPr/>
          </p:nvSpPr>
          <p:spPr>
            <a:xfrm>
              <a:off x="2340000" y="2283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Emissão de Recibos e Notas Fiscais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11" name="Group 111"/>
          <p:cNvGrpSpPr/>
          <p:nvPr/>
        </p:nvGrpSpPr>
        <p:grpSpPr>
          <a:xfrm>
            <a:off x="9521640" y="2531880"/>
            <a:ext cx="7470360" cy="7310880"/>
            <a:chOff x="9521640" y="2531880"/>
            <a:chExt cx="7470360" cy="7310880"/>
          </a:xfrm>
        </p:grpSpPr>
        <p:sp>
          <p:nvSpPr>
            <p:cNvPr id="512" name="Freeform 189"/>
            <p:cNvSpPr/>
            <p:nvPr/>
          </p:nvSpPr>
          <p:spPr>
            <a:xfrm>
              <a:off x="9521640" y="2655720"/>
              <a:ext cx="7470360" cy="7186680"/>
            </a:xfrm>
            <a:custGeom>
              <a:avLst/>
              <a:gdLst>
                <a:gd name="textAreaLeft" fmla="*/ 0 w 7470360"/>
                <a:gd name="textAreaRight" fmla="*/ 7476120 w 7470360"/>
                <a:gd name="textAreaTop" fmla="*/ 0 h 7186680"/>
                <a:gd name="textAreaBottom" fmla="*/ 7190280 h 718668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13" name="TextBox 243"/>
            <p:cNvSpPr/>
            <p:nvPr/>
          </p:nvSpPr>
          <p:spPr>
            <a:xfrm>
              <a:off x="9521640" y="2531880"/>
              <a:ext cx="7470360" cy="731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14" name="Freeform 190"/>
          <p:cNvSpPr/>
          <p:nvPr/>
        </p:nvSpPr>
        <p:spPr>
          <a:xfrm>
            <a:off x="9648360" y="3971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5" name="TextBox 244"/>
          <p:cNvSpPr/>
          <p:nvPr/>
        </p:nvSpPr>
        <p:spPr>
          <a:xfrm>
            <a:off x="11733120" y="4010400"/>
            <a:ext cx="5258880" cy="177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um agendamento está próximo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a data do serviço se aproxima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enviar uma notificação de lembrete ao cliente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extBox 245"/>
          <p:cNvSpPr/>
          <p:nvPr/>
        </p:nvSpPr>
        <p:spPr>
          <a:xfrm>
            <a:off x="11733120" y="7105320"/>
            <a:ext cx="4718880" cy="21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Dado que o Petshop tem uma nova promoção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Quando o administrador cria a campanha promocional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801"/>
              </a:lnSpc>
              <a:buClr>
                <a:srgbClr val="343432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 </a:t>
            </a:r>
            <a:r>
              <a:rPr b="0" lang="en-US" sz="1870" spc="-1" strike="noStrike">
                <a:solidFill>
                  <a:srgbClr val="343432"/>
                </a:solidFill>
                <a:latin typeface="Open Sauce"/>
                <a:ea typeface="DejaVu Sans"/>
              </a:rPr>
              <a:t>Então o sistema deve enviar a promoção para todos os clientes</a:t>
            </a:r>
            <a:endParaRPr b="0" lang="pt-BR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TextBox 246"/>
          <p:cNvSpPr/>
          <p:nvPr/>
        </p:nvSpPr>
        <p:spPr>
          <a:xfrm>
            <a:off x="9792360" y="451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1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Freeform 191"/>
          <p:cNvSpPr/>
          <p:nvPr/>
        </p:nvSpPr>
        <p:spPr>
          <a:xfrm>
            <a:off x="9648720" y="7139880"/>
            <a:ext cx="2034360" cy="1979280"/>
          </a:xfrm>
          <a:custGeom>
            <a:avLst/>
            <a:gdLst>
              <a:gd name="textAreaLeft" fmla="*/ 0 w 2034360"/>
              <a:gd name="textAreaRight" fmla="*/ 2037600 w 2034360"/>
              <a:gd name="textAreaTop" fmla="*/ 0 h 1979280"/>
              <a:gd name="textAreaBottom" fmla="*/ 1982160 h 19792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9" name="TextBox 247"/>
          <p:cNvSpPr/>
          <p:nvPr/>
        </p:nvSpPr>
        <p:spPr>
          <a:xfrm>
            <a:off x="9792720" y="7571880"/>
            <a:ext cx="169488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Cenário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2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20" name="Group 112"/>
          <p:cNvGrpSpPr/>
          <p:nvPr/>
        </p:nvGrpSpPr>
        <p:grpSpPr>
          <a:xfrm>
            <a:off x="10512360" y="2295000"/>
            <a:ext cx="5579640" cy="652320"/>
            <a:chOff x="10512360" y="2295000"/>
            <a:chExt cx="5579640" cy="652320"/>
          </a:xfrm>
        </p:grpSpPr>
        <p:sp>
          <p:nvSpPr>
            <p:cNvPr id="521" name="Freeform 192"/>
            <p:cNvSpPr/>
            <p:nvPr/>
          </p:nvSpPr>
          <p:spPr>
            <a:xfrm>
              <a:off x="10512360" y="2349720"/>
              <a:ext cx="5579640" cy="596520"/>
            </a:xfrm>
            <a:custGeom>
              <a:avLst/>
              <a:gdLst>
                <a:gd name="textAreaLeft" fmla="*/ 0 w 5579640"/>
                <a:gd name="textAreaRight" fmla="*/ 5585040 w 557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22" name="TextBox 248"/>
            <p:cNvSpPr/>
            <p:nvPr/>
          </p:nvSpPr>
          <p:spPr>
            <a:xfrm>
              <a:off x="10512360" y="2295000"/>
              <a:ext cx="557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Comunicação com Clientes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3" name="TextBox 249"/>
          <p:cNvSpPr/>
          <p:nvPr/>
        </p:nvSpPr>
        <p:spPr>
          <a:xfrm>
            <a:off x="10287000" y="3420000"/>
            <a:ext cx="695664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Notificação de lembrete de agendamento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TextBox 250"/>
          <p:cNvSpPr/>
          <p:nvPr/>
        </p:nvSpPr>
        <p:spPr>
          <a:xfrm>
            <a:off x="11880000" y="6484320"/>
            <a:ext cx="5112000" cy="50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40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Envio de promoções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Freeform 193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26" name="Group 113"/>
          <p:cNvGrpSpPr/>
          <p:nvPr/>
        </p:nvGrpSpPr>
        <p:grpSpPr>
          <a:xfrm>
            <a:off x="1349280" y="2160000"/>
            <a:ext cx="15210720" cy="7670880"/>
            <a:chOff x="1349280" y="2160000"/>
            <a:chExt cx="15210720" cy="7670880"/>
          </a:xfrm>
        </p:grpSpPr>
        <p:sp>
          <p:nvSpPr>
            <p:cNvPr id="527" name="Freeform 194"/>
            <p:cNvSpPr/>
            <p:nvPr/>
          </p:nvSpPr>
          <p:spPr>
            <a:xfrm>
              <a:off x="1349280" y="2289960"/>
              <a:ext cx="15210720" cy="7540560"/>
            </a:xfrm>
            <a:custGeom>
              <a:avLst/>
              <a:gdLst>
                <a:gd name="textAreaLeft" fmla="*/ 0 w 15210720"/>
                <a:gd name="textAreaRight" fmla="*/ 15221880 w 15210720"/>
                <a:gd name="textAreaTop" fmla="*/ 0 h 7540560"/>
                <a:gd name="textAreaBottom" fmla="*/ 7544160 h 754056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28" name="TextBox 251"/>
            <p:cNvSpPr/>
            <p:nvPr/>
          </p:nvSpPr>
          <p:spPr>
            <a:xfrm>
              <a:off x="1349280" y="2160000"/>
              <a:ext cx="15210720" cy="76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29" name="Freeform 196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0" name="TextBox 252"/>
          <p:cNvSpPr/>
          <p:nvPr/>
        </p:nvSpPr>
        <p:spPr>
          <a:xfrm>
            <a:off x="1885680" y="615240"/>
            <a:ext cx="711432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Teste TDD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31" name="Group 114"/>
          <p:cNvGrpSpPr/>
          <p:nvPr/>
        </p:nvGrpSpPr>
        <p:grpSpPr>
          <a:xfrm>
            <a:off x="2340000" y="1887120"/>
            <a:ext cx="5939640" cy="652320"/>
            <a:chOff x="2340000" y="1887120"/>
            <a:chExt cx="5939640" cy="652320"/>
          </a:xfrm>
        </p:grpSpPr>
        <p:sp>
          <p:nvSpPr>
            <p:cNvPr id="532" name="Freeform 198"/>
            <p:cNvSpPr/>
            <p:nvPr/>
          </p:nvSpPr>
          <p:spPr>
            <a:xfrm>
              <a:off x="2340000" y="1941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33" name="TextBox 259"/>
            <p:cNvSpPr/>
            <p:nvPr/>
          </p:nvSpPr>
          <p:spPr>
            <a:xfrm>
              <a:off x="2340000" y="1887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Cadastro de Clientes e Pets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34" name="" descr=""/>
          <p:cNvPicPr/>
          <p:nvPr/>
        </p:nvPicPr>
        <p:blipFill>
          <a:blip r:embed="rId3"/>
          <a:stretch/>
        </p:blipFill>
        <p:spPr>
          <a:xfrm>
            <a:off x="1620000" y="6300000"/>
            <a:ext cx="14220000" cy="3149640"/>
          </a:xfrm>
          <a:prstGeom prst="rect">
            <a:avLst/>
          </a:prstGeom>
          <a:ln w="0">
            <a:noFill/>
          </a:ln>
        </p:spPr>
      </p:pic>
      <p:pic>
        <p:nvPicPr>
          <p:cNvPr id="535" name="" descr=""/>
          <p:cNvPicPr/>
          <p:nvPr/>
        </p:nvPicPr>
        <p:blipFill>
          <a:blip r:embed="rId4"/>
          <a:stretch/>
        </p:blipFill>
        <p:spPr>
          <a:xfrm>
            <a:off x="1620000" y="2790720"/>
            <a:ext cx="14220000" cy="314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Freeform 195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37" name="Group 115"/>
          <p:cNvGrpSpPr/>
          <p:nvPr/>
        </p:nvGrpSpPr>
        <p:grpSpPr>
          <a:xfrm>
            <a:off x="1349280" y="2160000"/>
            <a:ext cx="15210720" cy="7670880"/>
            <a:chOff x="1349280" y="2160000"/>
            <a:chExt cx="15210720" cy="7670880"/>
          </a:xfrm>
        </p:grpSpPr>
        <p:sp>
          <p:nvSpPr>
            <p:cNvPr id="538" name="Freeform 197"/>
            <p:cNvSpPr/>
            <p:nvPr/>
          </p:nvSpPr>
          <p:spPr>
            <a:xfrm>
              <a:off x="1349280" y="2289960"/>
              <a:ext cx="15210720" cy="7540560"/>
            </a:xfrm>
            <a:custGeom>
              <a:avLst/>
              <a:gdLst>
                <a:gd name="textAreaLeft" fmla="*/ 0 w 15210720"/>
                <a:gd name="textAreaRight" fmla="*/ 15221880 w 15210720"/>
                <a:gd name="textAreaTop" fmla="*/ 0 h 7540560"/>
                <a:gd name="textAreaBottom" fmla="*/ 7544160 h 754056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39" name="TextBox 253"/>
            <p:cNvSpPr/>
            <p:nvPr/>
          </p:nvSpPr>
          <p:spPr>
            <a:xfrm>
              <a:off x="1349280" y="2160000"/>
              <a:ext cx="15210720" cy="76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40" name="Freeform 199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1" name="TextBox 254"/>
          <p:cNvSpPr/>
          <p:nvPr/>
        </p:nvSpPr>
        <p:spPr>
          <a:xfrm>
            <a:off x="1885680" y="615240"/>
            <a:ext cx="711432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Teste TDD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42" name="Group 116"/>
          <p:cNvGrpSpPr/>
          <p:nvPr/>
        </p:nvGrpSpPr>
        <p:grpSpPr>
          <a:xfrm>
            <a:off x="2340000" y="1887120"/>
            <a:ext cx="5939640" cy="652320"/>
            <a:chOff x="2340000" y="1887120"/>
            <a:chExt cx="5939640" cy="652320"/>
          </a:xfrm>
        </p:grpSpPr>
        <p:sp>
          <p:nvSpPr>
            <p:cNvPr id="543" name="Freeform 200"/>
            <p:cNvSpPr/>
            <p:nvPr/>
          </p:nvSpPr>
          <p:spPr>
            <a:xfrm>
              <a:off x="2340000" y="1941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44" name="TextBox 255"/>
            <p:cNvSpPr/>
            <p:nvPr/>
          </p:nvSpPr>
          <p:spPr>
            <a:xfrm>
              <a:off x="2340000" y="1887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Agendamento de Serviços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45" name="" descr=""/>
          <p:cNvPicPr/>
          <p:nvPr/>
        </p:nvPicPr>
        <p:blipFill>
          <a:blip r:embed="rId3"/>
          <a:stretch/>
        </p:blipFill>
        <p:spPr>
          <a:xfrm>
            <a:off x="1980000" y="2664000"/>
            <a:ext cx="13140000" cy="3284640"/>
          </a:xfrm>
          <a:prstGeom prst="rect">
            <a:avLst/>
          </a:prstGeom>
          <a:ln w="0">
            <a:noFill/>
          </a:ln>
        </p:spPr>
      </p:pic>
      <p:pic>
        <p:nvPicPr>
          <p:cNvPr id="546" name="" descr=""/>
          <p:cNvPicPr/>
          <p:nvPr/>
        </p:nvPicPr>
        <p:blipFill>
          <a:blip r:embed="rId4"/>
          <a:stretch/>
        </p:blipFill>
        <p:spPr>
          <a:xfrm>
            <a:off x="1893600" y="6172200"/>
            <a:ext cx="13226400" cy="330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Freeform 201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48" name="Group 117"/>
          <p:cNvGrpSpPr/>
          <p:nvPr/>
        </p:nvGrpSpPr>
        <p:grpSpPr>
          <a:xfrm>
            <a:off x="1349280" y="2160000"/>
            <a:ext cx="15210720" cy="7670880"/>
            <a:chOff x="1349280" y="2160000"/>
            <a:chExt cx="15210720" cy="7670880"/>
          </a:xfrm>
        </p:grpSpPr>
        <p:sp>
          <p:nvSpPr>
            <p:cNvPr id="549" name="Freeform 202"/>
            <p:cNvSpPr/>
            <p:nvPr/>
          </p:nvSpPr>
          <p:spPr>
            <a:xfrm>
              <a:off x="1349280" y="2289960"/>
              <a:ext cx="15210720" cy="7540560"/>
            </a:xfrm>
            <a:custGeom>
              <a:avLst/>
              <a:gdLst>
                <a:gd name="textAreaLeft" fmla="*/ 0 w 15210720"/>
                <a:gd name="textAreaRight" fmla="*/ 15221880 w 15210720"/>
                <a:gd name="textAreaTop" fmla="*/ 0 h 7540560"/>
                <a:gd name="textAreaBottom" fmla="*/ 7544160 h 754056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50" name="TextBox 256"/>
            <p:cNvSpPr/>
            <p:nvPr/>
          </p:nvSpPr>
          <p:spPr>
            <a:xfrm>
              <a:off x="1349280" y="2160000"/>
              <a:ext cx="15210720" cy="76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51" name="Freeform 203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TextBox 257"/>
          <p:cNvSpPr/>
          <p:nvPr/>
        </p:nvSpPr>
        <p:spPr>
          <a:xfrm>
            <a:off x="1885680" y="615240"/>
            <a:ext cx="711432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Teste TDD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53" name="Group 118"/>
          <p:cNvGrpSpPr/>
          <p:nvPr/>
        </p:nvGrpSpPr>
        <p:grpSpPr>
          <a:xfrm>
            <a:off x="2340000" y="1887120"/>
            <a:ext cx="5939640" cy="652320"/>
            <a:chOff x="2340000" y="1887120"/>
            <a:chExt cx="5939640" cy="652320"/>
          </a:xfrm>
        </p:grpSpPr>
        <p:sp>
          <p:nvSpPr>
            <p:cNvPr id="554" name="Freeform 204"/>
            <p:cNvSpPr/>
            <p:nvPr/>
          </p:nvSpPr>
          <p:spPr>
            <a:xfrm>
              <a:off x="2340000" y="1941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55" name="TextBox 258"/>
            <p:cNvSpPr/>
            <p:nvPr/>
          </p:nvSpPr>
          <p:spPr>
            <a:xfrm>
              <a:off x="2340000" y="1887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Gerenciamento de Estoque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56" name="" descr=""/>
          <p:cNvPicPr/>
          <p:nvPr/>
        </p:nvPicPr>
        <p:blipFill>
          <a:blip r:embed="rId3"/>
          <a:stretch/>
        </p:blipFill>
        <p:spPr>
          <a:xfrm>
            <a:off x="1853640" y="2772000"/>
            <a:ext cx="13266360" cy="2938320"/>
          </a:xfrm>
          <a:prstGeom prst="rect">
            <a:avLst/>
          </a:prstGeom>
          <a:ln w="0">
            <a:noFill/>
          </a:ln>
        </p:spPr>
      </p:pic>
      <p:pic>
        <p:nvPicPr>
          <p:cNvPr id="557" name="" descr=""/>
          <p:cNvPicPr/>
          <p:nvPr/>
        </p:nvPicPr>
        <p:blipFill>
          <a:blip r:embed="rId4"/>
          <a:stretch/>
        </p:blipFill>
        <p:spPr>
          <a:xfrm>
            <a:off x="1800000" y="6102720"/>
            <a:ext cx="13320000" cy="29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Freeform 205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59" name="Group 119"/>
          <p:cNvGrpSpPr/>
          <p:nvPr/>
        </p:nvGrpSpPr>
        <p:grpSpPr>
          <a:xfrm>
            <a:off x="1349280" y="2160000"/>
            <a:ext cx="15210720" cy="7670880"/>
            <a:chOff x="1349280" y="2160000"/>
            <a:chExt cx="15210720" cy="7670880"/>
          </a:xfrm>
        </p:grpSpPr>
        <p:sp>
          <p:nvSpPr>
            <p:cNvPr id="560" name="Freeform 206"/>
            <p:cNvSpPr/>
            <p:nvPr/>
          </p:nvSpPr>
          <p:spPr>
            <a:xfrm>
              <a:off x="1349280" y="2289960"/>
              <a:ext cx="15210720" cy="7540560"/>
            </a:xfrm>
            <a:custGeom>
              <a:avLst/>
              <a:gdLst>
                <a:gd name="textAreaLeft" fmla="*/ 0 w 15210720"/>
                <a:gd name="textAreaRight" fmla="*/ 15221880 w 15210720"/>
                <a:gd name="textAreaTop" fmla="*/ 0 h 7540560"/>
                <a:gd name="textAreaBottom" fmla="*/ 7544160 h 754056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61" name="TextBox 260"/>
            <p:cNvSpPr/>
            <p:nvPr/>
          </p:nvSpPr>
          <p:spPr>
            <a:xfrm>
              <a:off x="1349280" y="2160000"/>
              <a:ext cx="15210720" cy="76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62" name="Freeform 207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3" name="TextBox 261"/>
          <p:cNvSpPr/>
          <p:nvPr/>
        </p:nvSpPr>
        <p:spPr>
          <a:xfrm>
            <a:off x="1885680" y="615240"/>
            <a:ext cx="711432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Teste TDD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4" name="Group 120"/>
          <p:cNvGrpSpPr/>
          <p:nvPr/>
        </p:nvGrpSpPr>
        <p:grpSpPr>
          <a:xfrm>
            <a:off x="2340000" y="1887120"/>
            <a:ext cx="5939640" cy="652320"/>
            <a:chOff x="2340000" y="1887120"/>
            <a:chExt cx="5939640" cy="652320"/>
          </a:xfrm>
        </p:grpSpPr>
        <p:sp>
          <p:nvSpPr>
            <p:cNvPr id="565" name="Freeform 208"/>
            <p:cNvSpPr/>
            <p:nvPr/>
          </p:nvSpPr>
          <p:spPr>
            <a:xfrm>
              <a:off x="2340000" y="1941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66" name="TextBox 262"/>
            <p:cNvSpPr/>
            <p:nvPr/>
          </p:nvSpPr>
          <p:spPr>
            <a:xfrm>
              <a:off x="2340000" y="1887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Processamento de Pagamentos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67" name="" descr=""/>
          <p:cNvPicPr/>
          <p:nvPr/>
        </p:nvPicPr>
        <p:blipFill>
          <a:blip r:embed="rId3"/>
          <a:stretch/>
        </p:blipFill>
        <p:spPr>
          <a:xfrm>
            <a:off x="1800000" y="2803680"/>
            <a:ext cx="13320000" cy="3329640"/>
          </a:xfrm>
          <a:prstGeom prst="rect">
            <a:avLst/>
          </a:prstGeom>
          <a:ln w="0">
            <a:noFill/>
          </a:ln>
        </p:spPr>
      </p:pic>
      <p:pic>
        <p:nvPicPr>
          <p:cNvPr id="568" name="" descr=""/>
          <p:cNvPicPr/>
          <p:nvPr/>
        </p:nvPicPr>
        <p:blipFill>
          <a:blip r:embed="rId4"/>
          <a:stretch/>
        </p:blipFill>
        <p:spPr>
          <a:xfrm>
            <a:off x="1800000" y="6439320"/>
            <a:ext cx="13320000" cy="295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2"/>
          <p:cNvSpPr/>
          <p:nvPr/>
        </p:nvSpPr>
        <p:spPr>
          <a:xfrm rot="10800000">
            <a:off x="2781720" y="7417080"/>
            <a:ext cx="12707280" cy="1180440"/>
          </a:xfrm>
          <a:custGeom>
            <a:avLst/>
            <a:gdLst>
              <a:gd name="textAreaLeft" fmla="*/ 0 w 12707280"/>
              <a:gd name="textAreaRight" fmla="*/ 12710880 w 12707280"/>
              <a:gd name="textAreaTop" fmla="*/ 0 h 1180440"/>
              <a:gd name="textAreaBottom" fmla="*/ 1184040 h 1180440"/>
            </a:gdLst>
            <a:ahLst/>
            <a:rect l="textAreaLeft" t="textAreaTop" r="textAreaRight" b="textAreaBottom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72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67" name="Group 3"/>
          <p:cNvGrpSpPr/>
          <p:nvPr/>
        </p:nvGrpSpPr>
        <p:grpSpPr>
          <a:xfrm>
            <a:off x="0" y="-72360"/>
            <a:ext cx="18284400" cy="4560480"/>
            <a:chOff x="0" y="-72360"/>
            <a:chExt cx="18284400" cy="4560480"/>
          </a:xfrm>
        </p:grpSpPr>
        <p:sp>
          <p:nvSpPr>
            <p:cNvPr id="68" name="Freeform 4"/>
            <p:cNvSpPr/>
            <p:nvPr/>
          </p:nvSpPr>
          <p:spPr>
            <a:xfrm>
              <a:off x="0" y="0"/>
              <a:ext cx="18284400" cy="4488120"/>
            </a:xfrm>
            <a:custGeom>
              <a:avLst/>
              <a:gdLst>
                <a:gd name="textAreaLeft" fmla="*/ 0 w 18284400"/>
                <a:gd name="textAreaRight" fmla="*/ 18288000 w 18284400"/>
                <a:gd name="textAreaTop" fmla="*/ 0 h 4488120"/>
                <a:gd name="textAreaBottom" fmla="*/ 4491720 h 4488120"/>
              </a:gdLst>
              <a:ahLst/>
              <a:rect l="textAreaLeft" t="textAreaTop" r="textAreaRight" b="textAreaBottom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9" name="TextBox 5"/>
            <p:cNvSpPr/>
            <p:nvPr/>
          </p:nvSpPr>
          <p:spPr>
            <a:xfrm>
              <a:off x="0" y="-72360"/>
              <a:ext cx="18284400" cy="4560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70" name="Freeform 6"/>
          <p:cNvSpPr/>
          <p:nvPr/>
        </p:nvSpPr>
        <p:spPr>
          <a:xfrm>
            <a:off x="0" y="0"/>
            <a:ext cx="18284400" cy="4488120"/>
          </a:xfrm>
          <a:custGeom>
            <a:avLst/>
            <a:gdLst>
              <a:gd name="textAreaLeft" fmla="*/ 0 w 18284400"/>
              <a:gd name="textAreaRight" fmla="*/ 18288000 w 18284400"/>
              <a:gd name="textAreaTop" fmla="*/ 0 h 4488120"/>
              <a:gd name="textAreaBottom" fmla="*/ 4491720 h 4488120"/>
            </a:gdLst>
            <a:ahLst/>
            <a:rect l="textAreaLeft" t="textAreaTop" r="textAreaRight" b="textAreaBottom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59000"/>
            </a:blip>
            <a:srcRect/>
            <a:stretch/>
          </a:blipFill>
          <a:ln w="0">
            <a:noFill/>
          </a:ln>
          <a:effectLst>
            <a:glow rad="12600">
              <a:srgbClr val="000000">
                <a:alpha val="0"/>
              </a:srgb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71" name="Group 7"/>
          <p:cNvGrpSpPr/>
          <p:nvPr/>
        </p:nvGrpSpPr>
        <p:grpSpPr>
          <a:xfrm>
            <a:off x="2778480" y="2173320"/>
            <a:ext cx="12727800" cy="6104160"/>
            <a:chOff x="2778480" y="2173320"/>
            <a:chExt cx="12727800" cy="6104160"/>
          </a:xfrm>
        </p:grpSpPr>
        <p:sp>
          <p:nvSpPr>
            <p:cNvPr id="72" name="Freeform 8"/>
            <p:cNvSpPr/>
            <p:nvPr/>
          </p:nvSpPr>
          <p:spPr>
            <a:xfrm>
              <a:off x="2778480" y="2257560"/>
              <a:ext cx="12727800" cy="6019920"/>
            </a:xfrm>
            <a:custGeom>
              <a:avLst/>
              <a:gdLst>
                <a:gd name="textAreaLeft" fmla="*/ 0 w 12727800"/>
                <a:gd name="textAreaRight" fmla="*/ 12731400 w 12727800"/>
                <a:gd name="textAreaTop" fmla="*/ 0 h 6019920"/>
                <a:gd name="textAreaBottom" fmla="*/ 6023520 h 6019920"/>
              </a:gdLst>
              <a:ahLst/>
              <a:rect l="textAreaLeft" t="textAreaTop" r="textAreaRight" b="textAreaBottom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73" name="TextBox 9"/>
            <p:cNvSpPr/>
            <p:nvPr/>
          </p:nvSpPr>
          <p:spPr>
            <a:xfrm>
              <a:off x="2778480" y="2173320"/>
              <a:ext cx="12727800" cy="6104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74" name="TextBox 10"/>
          <p:cNvSpPr/>
          <p:nvPr/>
        </p:nvSpPr>
        <p:spPr>
          <a:xfrm>
            <a:off x="3558240" y="3960000"/>
            <a:ext cx="11147040" cy="40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49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uce"/>
                <a:ea typeface="DejaVu Sans"/>
              </a:rPr>
              <a:t>Criar um aplicativo de gerenciamento de PETSHOP envolve compreender e documentar detalhadamente as necessidades dos clientes e dos usuários finais. A engenharia de requisitos é a prática que nos ajuda a fazer isso. Neste e-book, vamos explorar como aplicar esses conceitos para desenvolver um aplicativo de petshop, incluindo a definição de requisitos funcionais e não funcionais, histórias de usuário, e a aplicação de BDD (Behavior Driven Development) e TDD (Test Driven Development).</a:t>
            </a:r>
            <a:endParaRPr b="0" lang="pt-BR" sz="24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11"/>
          <p:cNvSpPr/>
          <p:nvPr/>
        </p:nvSpPr>
        <p:spPr>
          <a:xfrm>
            <a:off x="5679720" y="2464560"/>
            <a:ext cx="6924960" cy="12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9581"/>
              </a:lnSpc>
              <a:tabLst>
                <a:tab algn="l" pos="0"/>
              </a:tabLst>
            </a:pPr>
            <a:r>
              <a:rPr b="0" lang="en-US" sz="7200" spc="-137" strike="noStrike">
                <a:solidFill>
                  <a:srgbClr val="fdfbfb"/>
                </a:solidFill>
                <a:latin typeface="Open Sauce Bold"/>
                <a:ea typeface="DejaVu Sans"/>
              </a:rPr>
              <a:t>INTRODUÇÃO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6" name="Group 12"/>
          <p:cNvGrpSpPr/>
          <p:nvPr/>
        </p:nvGrpSpPr>
        <p:grpSpPr>
          <a:xfrm>
            <a:off x="16113960" y="9258480"/>
            <a:ext cx="324000" cy="324000"/>
            <a:chOff x="16113960" y="9258480"/>
            <a:chExt cx="324000" cy="324000"/>
          </a:xfrm>
        </p:grpSpPr>
        <p:sp>
          <p:nvSpPr>
            <p:cNvPr id="77" name="Freeform 13"/>
            <p:cNvSpPr/>
            <p:nvPr/>
          </p:nvSpPr>
          <p:spPr>
            <a:xfrm>
              <a:off x="16113960" y="9258480"/>
              <a:ext cx="324000" cy="324000"/>
            </a:xfrm>
            <a:custGeom>
              <a:avLst/>
              <a:gdLst>
                <a:gd name="textAreaLeft" fmla="*/ 0 w 324000"/>
                <a:gd name="textAreaRight" fmla="*/ 327600 w 324000"/>
                <a:gd name="textAreaTop" fmla="*/ 0 h 324000"/>
                <a:gd name="textAreaBottom" fmla="*/ 327600 h 324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78" name="TextBox 14"/>
            <p:cNvSpPr/>
            <p:nvPr/>
          </p:nvSpPr>
          <p:spPr>
            <a:xfrm>
              <a:off x="16144560" y="9281160"/>
              <a:ext cx="262440" cy="27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79" name="Group 15"/>
          <p:cNvGrpSpPr/>
          <p:nvPr/>
        </p:nvGrpSpPr>
        <p:grpSpPr>
          <a:xfrm>
            <a:off x="15648120" y="9258480"/>
            <a:ext cx="324000" cy="324000"/>
            <a:chOff x="15648120" y="9258480"/>
            <a:chExt cx="324000" cy="324000"/>
          </a:xfrm>
        </p:grpSpPr>
        <p:sp>
          <p:nvSpPr>
            <p:cNvPr id="80" name="Freeform 16"/>
            <p:cNvSpPr/>
            <p:nvPr/>
          </p:nvSpPr>
          <p:spPr>
            <a:xfrm>
              <a:off x="15648120" y="9258480"/>
              <a:ext cx="324000" cy="324000"/>
            </a:xfrm>
            <a:custGeom>
              <a:avLst/>
              <a:gdLst>
                <a:gd name="textAreaLeft" fmla="*/ 0 w 324000"/>
                <a:gd name="textAreaRight" fmla="*/ 327600 w 324000"/>
                <a:gd name="textAreaTop" fmla="*/ 0 h 324000"/>
                <a:gd name="textAreaBottom" fmla="*/ 327600 h 324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81" name="TextBox 17"/>
            <p:cNvSpPr/>
            <p:nvPr/>
          </p:nvSpPr>
          <p:spPr>
            <a:xfrm>
              <a:off x="15678720" y="9281160"/>
              <a:ext cx="262440" cy="27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82" name="Group 18"/>
          <p:cNvGrpSpPr/>
          <p:nvPr/>
        </p:nvGrpSpPr>
        <p:grpSpPr>
          <a:xfrm>
            <a:off x="15161760" y="9258480"/>
            <a:ext cx="324000" cy="324000"/>
            <a:chOff x="15161760" y="9258480"/>
            <a:chExt cx="324000" cy="324000"/>
          </a:xfrm>
        </p:grpSpPr>
        <p:sp>
          <p:nvSpPr>
            <p:cNvPr id="83" name="Freeform 19"/>
            <p:cNvSpPr/>
            <p:nvPr/>
          </p:nvSpPr>
          <p:spPr>
            <a:xfrm>
              <a:off x="15161760" y="9258480"/>
              <a:ext cx="324000" cy="324000"/>
            </a:xfrm>
            <a:custGeom>
              <a:avLst/>
              <a:gdLst>
                <a:gd name="textAreaLeft" fmla="*/ 0 w 324000"/>
                <a:gd name="textAreaRight" fmla="*/ 327600 w 324000"/>
                <a:gd name="textAreaTop" fmla="*/ 0 h 324000"/>
                <a:gd name="textAreaBottom" fmla="*/ 327600 h 3240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3d3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84" name="TextBox 20"/>
            <p:cNvSpPr/>
            <p:nvPr/>
          </p:nvSpPr>
          <p:spPr>
            <a:xfrm>
              <a:off x="15192360" y="9281160"/>
              <a:ext cx="262440" cy="270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ts val="2860"/>
                </a:lnSpc>
                <a:tabLst>
                  <a:tab algn="l" pos="0"/>
                </a:tabLst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85" name="TextBox 50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1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6" name="Group 19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87" name="Freeform 54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88" name="TextBox 52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Freeform 209"/>
          <p:cNvSpPr/>
          <p:nvPr/>
        </p:nvSpPr>
        <p:spPr>
          <a:xfrm>
            <a:off x="15789600" y="59400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70" name="Group 121"/>
          <p:cNvGrpSpPr/>
          <p:nvPr/>
        </p:nvGrpSpPr>
        <p:grpSpPr>
          <a:xfrm>
            <a:off x="1349280" y="2160000"/>
            <a:ext cx="15210720" cy="7670880"/>
            <a:chOff x="1349280" y="2160000"/>
            <a:chExt cx="15210720" cy="7670880"/>
          </a:xfrm>
        </p:grpSpPr>
        <p:sp>
          <p:nvSpPr>
            <p:cNvPr id="571" name="Freeform 210"/>
            <p:cNvSpPr/>
            <p:nvPr/>
          </p:nvSpPr>
          <p:spPr>
            <a:xfrm>
              <a:off x="1349280" y="2289960"/>
              <a:ext cx="15210720" cy="7540560"/>
            </a:xfrm>
            <a:custGeom>
              <a:avLst/>
              <a:gdLst>
                <a:gd name="textAreaLeft" fmla="*/ 0 w 15210720"/>
                <a:gd name="textAreaRight" fmla="*/ 15221880 w 15210720"/>
                <a:gd name="textAreaTop" fmla="*/ 0 h 7540560"/>
                <a:gd name="textAreaBottom" fmla="*/ 7544160 h 7540560"/>
              </a:gdLst>
              <a:ahLst/>
              <a:rect l="textAreaLeft" t="textAreaTop" r="textAreaRight" b="textAreaBottom"/>
              <a:pathLst>
                <a:path w="1438367" h="2206878">
                  <a:moveTo>
                    <a:pt x="64840" y="0"/>
                  </a:moveTo>
                  <a:lnTo>
                    <a:pt x="1373527" y="0"/>
                  </a:lnTo>
                  <a:cubicBezTo>
                    <a:pt x="1390724" y="0"/>
                    <a:pt x="1407216" y="6831"/>
                    <a:pt x="1419376" y="18991"/>
                  </a:cubicBezTo>
                  <a:cubicBezTo>
                    <a:pt x="1431536" y="31151"/>
                    <a:pt x="1438367" y="47643"/>
                    <a:pt x="1438367" y="64840"/>
                  </a:cubicBezTo>
                  <a:lnTo>
                    <a:pt x="1438367" y="2142039"/>
                  </a:lnTo>
                  <a:cubicBezTo>
                    <a:pt x="1438367" y="2159235"/>
                    <a:pt x="1431536" y="2175727"/>
                    <a:pt x="1419376" y="2187887"/>
                  </a:cubicBezTo>
                  <a:cubicBezTo>
                    <a:pt x="1407216" y="2200047"/>
                    <a:pt x="1390724" y="2206878"/>
                    <a:pt x="1373527" y="2206878"/>
                  </a:cubicBezTo>
                  <a:lnTo>
                    <a:pt x="64840" y="2206878"/>
                  </a:lnTo>
                  <a:cubicBezTo>
                    <a:pt x="47643" y="2206878"/>
                    <a:pt x="31151" y="2200047"/>
                    <a:pt x="18991" y="2187887"/>
                  </a:cubicBezTo>
                  <a:cubicBezTo>
                    <a:pt x="6831" y="2175727"/>
                    <a:pt x="0" y="2159235"/>
                    <a:pt x="0" y="2142039"/>
                  </a:cubicBezTo>
                  <a:lnTo>
                    <a:pt x="0" y="64840"/>
                  </a:lnTo>
                  <a:cubicBezTo>
                    <a:pt x="0" y="47643"/>
                    <a:pt x="6831" y="31151"/>
                    <a:pt x="18991" y="18991"/>
                  </a:cubicBezTo>
                  <a:cubicBezTo>
                    <a:pt x="31151" y="6831"/>
                    <a:pt x="47643" y="0"/>
                    <a:pt x="64840" y="0"/>
                  </a:cubicBezTo>
                  <a:close/>
                </a:path>
              </a:pathLst>
            </a:custGeom>
            <a:solidFill>
              <a:srgbClr val="ffffff"/>
            </a:solidFill>
            <a:ln cap="rnd" w="47625">
              <a:solidFill>
                <a:srgbClr val="aeea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2" name="TextBox 263"/>
            <p:cNvSpPr/>
            <p:nvPr/>
          </p:nvSpPr>
          <p:spPr>
            <a:xfrm>
              <a:off x="1349280" y="2160000"/>
              <a:ext cx="15210720" cy="7670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73" name="Freeform 211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4" name="TextBox 264"/>
          <p:cNvSpPr/>
          <p:nvPr/>
        </p:nvSpPr>
        <p:spPr>
          <a:xfrm>
            <a:off x="1885680" y="615240"/>
            <a:ext cx="7114320" cy="83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Casos de Teste TDD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75" name="Group 122"/>
          <p:cNvGrpSpPr/>
          <p:nvPr/>
        </p:nvGrpSpPr>
        <p:grpSpPr>
          <a:xfrm>
            <a:off x="2340000" y="1887120"/>
            <a:ext cx="5939640" cy="652320"/>
            <a:chOff x="2340000" y="1887120"/>
            <a:chExt cx="5939640" cy="652320"/>
          </a:xfrm>
        </p:grpSpPr>
        <p:sp>
          <p:nvSpPr>
            <p:cNvPr id="576" name="Freeform 212"/>
            <p:cNvSpPr/>
            <p:nvPr/>
          </p:nvSpPr>
          <p:spPr>
            <a:xfrm>
              <a:off x="2340000" y="1941840"/>
              <a:ext cx="5939640" cy="596520"/>
            </a:xfrm>
            <a:custGeom>
              <a:avLst/>
              <a:gdLst>
                <a:gd name="textAreaLeft" fmla="*/ 0 w 5939640"/>
                <a:gd name="textAreaRight" fmla="*/ 5945400 w 5939640"/>
                <a:gd name="textAreaTop" fmla="*/ 0 h 596520"/>
                <a:gd name="textAreaBottom" fmla="*/ 600840 h 596520"/>
              </a:gdLst>
              <a:ahLst/>
              <a:rect l="textAreaLeft" t="textAreaTop" r="textAreaRight" b="textAreaBottom"/>
              <a:pathLst>
                <a:path w="2212197" h="314573">
                  <a:moveTo>
                    <a:pt x="108988" y="0"/>
                  </a:moveTo>
                  <a:lnTo>
                    <a:pt x="2103208" y="0"/>
                  </a:lnTo>
                  <a:cubicBezTo>
                    <a:pt x="2163401" y="0"/>
                    <a:pt x="2212197" y="48796"/>
                    <a:pt x="2212197" y="108988"/>
                  </a:cubicBezTo>
                  <a:lnTo>
                    <a:pt x="2212197" y="205584"/>
                  </a:lnTo>
                  <a:cubicBezTo>
                    <a:pt x="2212197" y="234490"/>
                    <a:pt x="2200714" y="262212"/>
                    <a:pt x="2180275" y="282651"/>
                  </a:cubicBezTo>
                  <a:cubicBezTo>
                    <a:pt x="2159835" y="303090"/>
                    <a:pt x="2132114" y="314573"/>
                    <a:pt x="2103208" y="314573"/>
                  </a:cubicBezTo>
                  <a:lnTo>
                    <a:pt x="108988" y="314573"/>
                  </a:lnTo>
                  <a:cubicBezTo>
                    <a:pt x="80083" y="314573"/>
                    <a:pt x="52361" y="303090"/>
                    <a:pt x="31922" y="282651"/>
                  </a:cubicBezTo>
                  <a:cubicBezTo>
                    <a:pt x="11483" y="262212"/>
                    <a:pt x="0" y="234490"/>
                    <a:pt x="0" y="205584"/>
                  </a:cubicBezTo>
                  <a:lnTo>
                    <a:pt x="0" y="108988"/>
                  </a:lnTo>
                  <a:cubicBezTo>
                    <a:pt x="0" y="80083"/>
                    <a:pt x="11483" y="52361"/>
                    <a:pt x="31922" y="31922"/>
                  </a:cubicBezTo>
                  <a:cubicBezTo>
                    <a:pt x="52361" y="11483"/>
                    <a:pt x="80083" y="0"/>
                    <a:pt x="108988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77" name="TextBox 265"/>
            <p:cNvSpPr/>
            <p:nvPr/>
          </p:nvSpPr>
          <p:spPr>
            <a:xfrm>
              <a:off x="2340000" y="1887120"/>
              <a:ext cx="5939640" cy="652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ts val="2483"/>
                </a:lnSpc>
                <a:tabLst>
                  <a:tab algn="l" pos="0"/>
                </a:tabLst>
              </a:pPr>
              <a:r>
                <a:rPr b="1" lang="en-US" sz="2000" spc="-1" strike="noStrike">
                  <a:solidFill>
                    <a:srgbClr val="ffffff"/>
                  </a:solidFill>
                  <a:latin typeface="Open Sauce"/>
                  <a:ea typeface="DejaVu Sans"/>
                </a:rPr>
                <a:t>Emissão de Recibos e Notas Fiscais</a:t>
              </a:r>
              <a:endParaRPr b="0" lang="pt-BR" sz="20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578" name="" descr=""/>
          <p:cNvPicPr/>
          <p:nvPr/>
        </p:nvPicPr>
        <p:blipFill>
          <a:blip r:embed="rId3"/>
          <a:stretch/>
        </p:blipFill>
        <p:spPr>
          <a:xfrm>
            <a:off x="1800000" y="2700000"/>
            <a:ext cx="14040000" cy="3109680"/>
          </a:xfrm>
          <a:prstGeom prst="rect">
            <a:avLst/>
          </a:prstGeom>
          <a:ln w="0">
            <a:noFill/>
          </a:ln>
        </p:spPr>
      </p:pic>
      <p:pic>
        <p:nvPicPr>
          <p:cNvPr id="579" name="" descr=""/>
          <p:cNvPicPr/>
          <p:nvPr/>
        </p:nvPicPr>
        <p:blipFill>
          <a:blip r:embed="rId4"/>
          <a:stretch/>
        </p:blipFill>
        <p:spPr>
          <a:xfrm>
            <a:off x="1800000" y="6120000"/>
            <a:ext cx="13989600" cy="30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roup 55"/>
          <p:cNvGrpSpPr/>
          <p:nvPr/>
        </p:nvGrpSpPr>
        <p:grpSpPr>
          <a:xfrm>
            <a:off x="4959000" y="2558520"/>
            <a:ext cx="10521000" cy="5886360"/>
            <a:chOff x="4959000" y="2558520"/>
            <a:chExt cx="10521000" cy="5886360"/>
          </a:xfrm>
        </p:grpSpPr>
        <p:sp>
          <p:nvSpPr>
            <p:cNvPr id="581" name="Freeform 82"/>
            <p:cNvSpPr/>
            <p:nvPr/>
          </p:nvSpPr>
          <p:spPr>
            <a:xfrm>
              <a:off x="4959000" y="2700720"/>
              <a:ext cx="10521000" cy="5744160"/>
            </a:xfrm>
            <a:custGeom>
              <a:avLst/>
              <a:gdLst>
                <a:gd name="textAreaLeft" fmla="*/ 0 w 10521000"/>
                <a:gd name="textAreaRight" fmla="*/ 10524960 w 10521000"/>
                <a:gd name="textAreaTop" fmla="*/ 0 h 5744160"/>
                <a:gd name="textAreaBottom" fmla="*/ 5748120 h 5744160"/>
              </a:gdLst>
              <a:ahLst/>
              <a:rect l="textAreaLeft" t="textAreaTop" r="textAreaRight" b="textAreaBottom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82" name="TextBox 89"/>
            <p:cNvSpPr/>
            <p:nvPr/>
          </p:nvSpPr>
          <p:spPr>
            <a:xfrm>
              <a:off x="4959000" y="2558520"/>
              <a:ext cx="10521000" cy="5886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83" name="Freeform 213"/>
          <p:cNvSpPr/>
          <p:nvPr/>
        </p:nvSpPr>
        <p:spPr>
          <a:xfrm>
            <a:off x="9701280" y="5220000"/>
            <a:ext cx="871560" cy="900000"/>
          </a:xfrm>
          <a:custGeom>
            <a:avLst/>
            <a:gdLst>
              <a:gd name="textAreaLeft" fmla="*/ 0 w 871560"/>
              <a:gd name="textAreaRight" fmla="*/ 880560 w 871560"/>
              <a:gd name="textAreaTop" fmla="*/ 0 h 900000"/>
              <a:gd name="textAreaBottom" fmla="*/ 909360 h 900000"/>
            </a:gdLst>
            <a:ahLst/>
            <a:rect l="textAreaLeft" t="textAreaTop" r="textAreaRight" b="textAreaBottom"/>
            <a:pathLst>
              <a:path w="323665" h="323665">
                <a:moveTo>
                  <a:pt x="0" y="0"/>
                </a:moveTo>
                <a:lnTo>
                  <a:pt x="323665" y="0"/>
                </a:lnTo>
                <a:lnTo>
                  <a:pt x="323665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84" name="Freeform 214"/>
          <p:cNvSpPr/>
          <p:nvPr/>
        </p:nvSpPr>
        <p:spPr>
          <a:xfrm>
            <a:off x="9680040" y="6373080"/>
            <a:ext cx="939960" cy="826920"/>
          </a:xfrm>
          <a:custGeom>
            <a:avLst/>
            <a:gdLst>
              <a:gd name="textAreaLeft" fmla="*/ 0 w 939960"/>
              <a:gd name="textAreaRight" fmla="*/ 949680 w 939960"/>
              <a:gd name="textAreaTop" fmla="*/ 0 h 826920"/>
              <a:gd name="textAreaBottom" fmla="*/ 835560 h 826920"/>
            </a:gdLst>
            <a:ahLst/>
            <a:rect l="textAreaLeft" t="textAreaTop" r="textAreaRight" b="textAreaBottom"/>
            <a:pathLst>
              <a:path w="323520" h="323665">
                <a:moveTo>
                  <a:pt x="0" y="0"/>
                </a:moveTo>
                <a:lnTo>
                  <a:pt x="323519" y="0"/>
                </a:lnTo>
                <a:lnTo>
                  <a:pt x="323519" y="323665"/>
                </a:lnTo>
                <a:lnTo>
                  <a:pt x="0" y="3236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585" name="Group 123"/>
          <p:cNvGrpSpPr/>
          <p:nvPr/>
        </p:nvGrpSpPr>
        <p:grpSpPr>
          <a:xfrm>
            <a:off x="9335880" y="4720680"/>
            <a:ext cx="46440" cy="3036240"/>
            <a:chOff x="9335880" y="4720680"/>
            <a:chExt cx="46440" cy="3036240"/>
          </a:xfrm>
        </p:grpSpPr>
        <p:sp>
          <p:nvSpPr>
            <p:cNvPr id="586" name="Freeform 218"/>
            <p:cNvSpPr/>
            <p:nvPr/>
          </p:nvSpPr>
          <p:spPr>
            <a:xfrm>
              <a:off x="9335880" y="4862520"/>
              <a:ext cx="46440" cy="2894040"/>
            </a:xfrm>
            <a:custGeom>
              <a:avLst/>
              <a:gdLst>
                <a:gd name="textAreaLeft" fmla="*/ 0 w 46440"/>
                <a:gd name="textAreaRight" fmla="*/ 50400 w 46440"/>
                <a:gd name="textAreaTop" fmla="*/ 0 h 2894040"/>
                <a:gd name="textAreaBottom" fmla="*/ 2898000 h 2894040"/>
              </a:gdLst>
              <a:ahLst/>
              <a:rect l="textAreaLeft" t="textAreaTop" r="textAreaRight" b="textAreaBottom"/>
              <a:pathLst>
                <a:path w="13374" h="777626">
                  <a:moveTo>
                    <a:pt x="0" y="0"/>
                  </a:moveTo>
                  <a:lnTo>
                    <a:pt x="13374" y="0"/>
                  </a:lnTo>
                  <a:lnTo>
                    <a:pt x="13374" y="777626"/>
                  </a:lnTo>
                  <a:lnTo>
                    <a:pt x="0" y="777626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87" name="TextBox 90"/>
            <p:cNvSpPr/>
            <p:nvPr/>
          </p:nvSpPr>
          <p:spPr>
            <a:xfrm>
              <a:off x="9335880" y="4720680"/>
              <a:ext cx="46440" cy="3036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588" name="TextBox 92"/>
          <p:cNvSpPr/>
          <p:nvPr/>
        </p:nvSpPr>
        <p:spPr>
          <a:xfrm>
            <a:off x="10824840" y="6519600"/>
            <a:ext cx="4561200" cy="31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446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Open Sauce"/>
                <a:ea typeface="DejaVu Sans"/>
                <a:hlinkClick r:id="rId3"/>
              </a:rPr>
              <a:t>Linkedin.com/in/ramiro-arce/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TextBox 269"/>
          <p:cNvSpPr/>
          <p:nvPr/>
        </p:nvSpPr>
        <p:spPr>
          <a:xfrm>
            <a:off x="8674200" y="3013560"/>
            <a:ext cx="5547240" cy="90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7115"/>
              </a:lnSpc>
              <a:tabLst>
                <a:tab algn="l" pos="0"/>
              </a:tabLst>
            </a:pPr>
            <a:r>
              <a:rPr b="0" lang="en-US" sz="5080" spc="449" strike="noStrike">
                <a:solidFill>
                  <a:srgbClr val="ffffff"/>
                </a:solidFill>
                <a:latin typeface="Open Sauce Bold"/>
                <a:ea typeface="DejaVu Sans"/>
              </a:rPr>
              <a:t>Obrigado!</a:t>
            </a:r>
            <a:endParaRPr b="0" lang="pt-BR" sz="508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90" name="Group 124"/>
          <p:cNvGrpSpPr/>
          <p:nvPr/>
        </p:nvGrpSpPr>
        <p:grpSpPr>
          <a:xfrm>
            <a:off x="15811560" y="8007120"/>
            <a:ext cx="4197960" cy="4197960"/>
            <a:chOff x="15811560" y="8007120"/>
            <a:chExt cx="4197960" cy="4197960"/>
          </a:xfrm>
        </p:grpSpPr>
        <p:sp>
          <p:nvSpPr>
            <p:cNvPr id="591" name="Freeform 219"/>
            <p:cNvSpPr/>
            <p:nvPr/>
          </p:nvSpPr>
          <p:spPr>
            <a:xfrm>
              <a:off x="15811560" y="8007120"/>
              <a:ext cx="4197960" cy="4197960"/>
            </a:xfrm>
            <a:custGeom>
              <a:avLst/>
              <a:gdLst>
                <a:gd name="textAreaLeft" fmla="*/ 0 w 4197960"/>
                <a:gd name="textAreaRight" fmla="*/ 4201560 w 4197960"/>
                <a:gd name="textAreaTop" fmla="*/ 0 h 4197960"/>
                <a:gd name="textAreaBottom" fmla="*/ 4201560 h 4197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92" name="TextBox 270"/>
            <p:cNvSpPr/>
            <p:nvPr/>
          </p:nvSpPr>
          <p:spPr>
            <a:xfrm>
              <a:off x="16205400" y="8204040"/>
              <a:ext cx="3409920" cy="360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593" name="Group 125"/>
          <p:cNvGrpSpPr/>
          <p:nvPr/>
        </p:nvGrpSpPr>
        <p:grpSpPr>
          <a:xfrm>
            <a:off x="-1868400" y="-2100600"/>
            <a:ext cx="4197960" cy="4197960"/>
            <a:chOff x="-1868400" y="-2100600"/>
            <a:chExt cx="4197960" cy="4197960"/>
          </a:xfrm>
        </p:grpSpPr>
        <p:sp>
          <p:nvSpPr>
            <p:cNvPr id="594" name="Freeform 220"/>
            <p:cNvSpPr/>
            <p:nvPr/>
          </p:nvSpPr>
          <p:spPr>
            <a:xfrm>
              <a:off x="-1868400" y="-2100600"/>
              <a:ext cx="4197960" cy="4197960"/>
            </a:xfrm>
            <a:custGeom>
              <a:avLst/>
              <a:gdLst>
                <a:gd name="textAreaLeft" fmla="*/ 0 w 4197960"/>
                <a:gd name="textAreaRight" fmla="*/ 4201560 w 4197960"/>
                <a:gd name="textAreaTop" fmla="*/ 0 h 4197960"/>
                <a:gd name="textAreaBottom" fmla="*/ 4201560 h 4197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595" name="TextBox 271"/>
            <p:cNvSpPr/>
            <p:nvPr/>
          </p:nvSpPr>
          <p:spPr>
            <a:xfrm>
              <a:off x="-1474560" y="-1903680"/>
              <a:ext cx="3409920" cy="3606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596" name="Group 126"/>
          <p:cNvGrpSpPr/>
          <p:nvPr/>
        </p:nvGrpSpPr>
        <p:grpSpPr>
          <a:xfrm>
            <a:off x="16067880" y="6633720"/>
            <a:ext cx="758520" cy="758520"/>
            <a:chOff x="16067880" y="6633720"/>
            <a:chExt cx="758520" cy="758520"/>
          </a:xfrm>
        </p:grpSpPr>
        <p:sp>
          <p:nvSpPr>
            <p:cNvPr id="597" name="Freeform 221"/>
            <p:cNvSpPr/>
            <p:nvPr/>
          </p:nvSpPr>
          <p:spPr>
            <a:xfrm>
              <a:off x="16067880" y="6633720"/>
              <a:ext cx="758520" cy="758520"/>
            </a:xfrm>
            <a:custGeom>
              <a:avLst/>
              <a:gdLst>
                <a:gd name="textAreaLeft" fmla="*/ 0 w 758520"/>
                <a:gd name="textAreaRight" fmla="*/ 762120 w 758520"/>
                <a:gd name="textAreaTop" fmla="*/ 0 h 758520"/>
                <a:gd name="textAreaBottom" fmla="*/ 762120 h 7585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598" name="TextBox 272"/>
            <p:cNvSpPr/>
            <p:nvPr/>
          </p:nvSpPr>
          <p:spPr>
            <a:xfrm>
              <a:off x="16139520" y="6669360"/>
              <a:ext cx="615600" cy="6512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599" name="Group 127"/>
          <p:cNvGrpSpPr/>
          <p:nvPr/>
        </p:nvGrpSpPr>
        <p:grpSpPr>
          <a:xfrm>
            <a:off x="-575280" y="9258480"/>
            <a:ext cx="1611360" cy="1611360"/>
            <a:chOff x="-575280" y="9258480"/>
            <a:chExt cx="1611360" cy="1611360"/>
          </a:xfrm>
        </p:grpSpPr>
        <p:sp>
          <p:nvSpPr>
            <p:cNvPr id="600" name="Freeform 222"/>
            <p:cNvSpPr/>
            <p:nvPr/>
          </p:nvSpPr>
          <p:spPr>
            <a:xfrm>
              <a:off x="-575280" y="9258480"/>
              <a:ext cx="1611360" cy="1611360"/>
            </a:xfrm>
            <a:custGeom>
              <a:avLst/>
              <a:gdLst>
                <a:gd name="textAreaLeft" fmla="*/ 0 w 1611360"/>
                <a:gd name="textAreaRight" fmla="*/ 1614960 w 1611360"/>
                <a:gd name="textAreaTop" fmla="*/ 0 h 1611360"/>
                <a:gd name="textAreaBottom" fmla="*/ 1614960 h 16113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601" name="TextBox 273"/>
            <p:cNvSpPr/>
            <p:nvPr/>
          </p:nvSpPr>
          <p:spPr>
            <a:xfrm>
              <a:off x="-423720" y="9334080"/>
              <a:ext cx="1308600" cy="138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602" name="TextBox 91"/>
          <p:cNvSpPr/>
          <p:nvPr/>
        </p:nvSpPr>
        <p:spPr>
          <a:xfrm>
            <a:off x="10821240" y="5440320"/>
            <a:ext cx="4561200" cy="31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446"/>
              </a:lnSpc>
            </a:pPr>
            <a:r>
              <a:rPr b="0" lang="en-US" sz="1750" spc="-1" strike="noStrike">
                <a:solidFill>
                  <a:srgbClr val="ffffff"/>
                </a:solidFill>
                <a:latin typeface="Open Sauce"/>
                <a:ea typeface="DejaVu Sans"/>
              </a:rPr>
              <a:t>ramiroaz@gmail.com</a:t>
            </a:r>
            <a:endParaRPr b="0" lang="pt-BR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4"/>
          <a:stretch/>
        </p:blipFill>
        <p:spPr>
          <a:xfrm>
            <a:off x="1980000" y="2752560"/>
            <a:ext cx="5692320" cy="5692320"/>
          </a:xfrm>
          <a:prstGeom prst="rect">
            <a:avLst/>
          </a:prstGeom>
          <a:ln w="0">
            <a:noFill/>
          </a:ln>
          <a:effectLst>
            <a:softEdge rad="50796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0"/>
            <a:ext cx="18285480" cy="10257480"/>
          </a:xfrm>
          <a:prstGeom prst="rect">
            <a:avLst/>
          </a:prstGeom>
          <a:ln w="0">
            <a:noFill/>
          </a:ln>
        </p:spPr>
      </p:pic>
      <p:sp>
        <p:nvSpPr>
          <p:cNvPr id="90" name="Freeform 3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91" name="Group 4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92" name="Freeform 5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93" name="TextBox 6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94" name="Group 10"/>
          <p:cNvGrpSpPr/>
          <p:nvPr/>
        </p:nvGrpSpPr>
        <p:grpSpPr>
          <a:xfrm>
            <a:off x="4320000" y="2520000"/>
            <a:ext cx="9897480" cy="5038560"/>
            <a:chOff x="4320000" y="2520000"/>
            <a:chExt cx="9897480" cy="5038560"/>
          </a:xfrm>
        </p:grpSpPr>
        <p:sp>
          <p:nvSpPr>
            <p:cNvPr id="95" name="Freeform 11"/>
            <p:cNvSpPr/>
            <p:nvPr/>
          </p:nvSpPr>
          <p:spPr>
            <a:xfrm>
              <a:off x="4320000" y="2691000"/>
              <a:ext cx="9897480" cy="4867560"/>
            </a:xfrm>
            <a:custGeom>
              <a:avLst/>
              <a:gdLst>
                <a:gd name="textAreaLeft" fmla="*/ 0 w 9897480"/>
                <a:gd name="textAreaRight" fmla="*/ 9901080 w 9897480"/>
                <a:gd name="textAreaTop" fmla="*/ 0 h 4867560"/>
                <a:gd name="textAreaBottom" fmla="*/ 4870800 h 486756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6" name="TextBox 12"/>
            <p:cNvSpPr/>
            <p:nvPr/>
          </p:nvSpPr>
          <p:spPr>
            <a:xfrm>
              <a:off x="4320000" y="2520000"/>
              <a:ext cx="9897480" cy="503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97" name="TextBox 13"/>
          <p:cNvSpPr/>
          <p:nvPr/>
        </p:nvSpPr>
        <p:spPr>
          <a:xfrm>
            <a:off x="4320000" y="3281040"/>
            <a:ext cx="9897480" cy="32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REQUISITOS FUNCIONAIS E NÃO FUNCIONAIS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Box 49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2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53"/>
          <p:cNvSpPr/>
          <p:nvPr/>
        </p:nvSpPr>
        <p:spPr>
          <a:xfrm>
            <a:off x="1777320" y="1342800"/>
            <a:ext cx="606060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Requisitos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Box 54"/>
          <p:cNvSpPr/>
          <p:nvPr/>
        </p:nvSpPr>
        <p:spPr>
          <a:xfrm>
            <a:off x="1777320" y="4319640"/>
            <a:ext cx="6060600" cy="15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22"/>
              </a:lnSpc>
              <a:tabLst>
                <a:tab algn="l" pos="0"/>
              </a:tabLst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01" name="Group 21"/>
          <p:cNvGrpSpPr/>
          <p:nvPr/>
        </p:nvGrpSpPr>
        <p:grpSpPr>
          <a:xfrm>
            <a:off x="-1997280" y="7075800"/>
            <a:ext cx="5574960" cy="5574960"/>
            <a:chOff x="-1997280" y="7075800"/>
            <a:chExt cx="5574960" cy="5574960"/>
          </a:xfrm>
        </p:grpSpPr>
        <p:sp>
          <p:nvSpPr>
            <p:cNvPr id="102" name="Freeform 56"/>
            <p:cNvSpPr/>
            <p:nvPr/>
          </p:nvSpPr>
          <p:spPr>
            <a:xfrm>
              <a:off x="-1997280" y="707580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03" name="TextBox 55"/>
            <p:cNvSpPr/>
            <p:nvPr/>
          </p:nvSpPr>
          <p:spPr>
            <a:xfrm>
              <a:off x="-1474200" y="73371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04" name="Group 28"/>
          <p:cNvGrpSpPr/>
          <p:nvPr/>
        </p:nvGrpSpPr>
        <p:grpSpPr>
          <a:xfrm>
            <a:off x="3684240" y="7005960"/>
            <a:ext cx="448920" cy="448920"/>
            <a:chOff x="3684240" y="7005960"/>
            <a:chExt cx="448920" cy="448920"/>
          </a:xfrm>
        </p:grpSpPr>
        <p:sp>
          <p:nvSpPr>
            <p:cNvPr id="105" name="Freeform 57"/>
            <p:cNvSpPr/>
            <p:nvPr/>
          </p:nvSpPr>
          <p:spPr>
            <a:xfrm>
              <a:off x="3684240" y="7005960"/>
              <a:ext cx="448920" cy="448920"/>
            </a:xfrm>
            <a:custGeom>
              <a:avLst/>
              <a:gdLst>
                <a:gd name="textAreaLeft" fmla="*/ 0 w 448920"/>
                <a:gd name="textAreaRight" fmla="*/ 452520 w 448920"/>
                <a:gd name="textAreaTop" fmla="*/ 0 h 448920"/>
                <a:gd name="textAreaBottom" fmla="*/ 452520 h 4489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6" name="TextBox 56"/>
            <p:cNvSpPr/>
            <p:nvPr/>
          </p:nvSpPr>
          <p:spPr>
            <a:xfrm>
              <a:off x="3726720" y="7027200"/>
              <a:ext cx="363960" cy="385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07" name="Group 57"/>
          <p:cNvGrpSpPr/>
          <p:nvPr/>
        </p:nvGrpSpPr>
        <p:grpSpPr>
          <a:xfrm>
            <a:off x="15017760" y="-2533680"/>
            <a:ext cx="4998600" cy="4998600"/>
            <a:chOff x="15017760" y="-2533680"/>
            <a:chExt cx="4998600" cy="4998600"/>
          </a:xfrm>
        </p:grpSpPr>
        <p:sp>
          <p:nvSpPr>
            <p:cNvPr id="108" name="Freeform 58"/>
            <p:cNvSpPr/>
            <p:nvPr/>
          </p:nvSpPr>
          <p:spPr>
            <a:xfrm>
              <a:off x="15017760" y="-2533680"/>
              <a:ext cx="4998600" cy="4998600"/>
            </a:xfrm>
            <a:custGeom>
              <a:avLst/>
              <a:gdLst>
                <a:gd name="textAreaLeft" fmla="*/ 0 w 4998600"/>
                <a:gd name="textAreaRight" fmla="*/ 5002200 w 4998600"/>
                <a:gd name="textAreaTop" fmla="*/ 0 h 4998600"/>
                <a:gd name="textAreaBottom" fmla="*/ 5002200 h 4998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3000"/>
              </a:srgbClr>
            </a:solidFill>
            <a:ln cap="sq" w="742950">
              <a:solidFill>
                <a:srgbClr val="106861">
                  <a:alpha val="33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09" name="TextBox 93"/>
            <p:cNvSpPr/>
            <p:nvPr/>
          </p:nvSpPr>
          <p:spPr>
            <a:xfrm>
              <a:off x="15486840" y="-2299320"/>
              <a:ext cx="4060440" cy="4295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10" name="Group 58"/>
          <p:cNvGrpSpPr/>
          <p:nvPr/>
        </p:nvGrpSpPr>
        <p:grpSpPr>
          <a:xfrm>
            <a:off x="8921520" y="-323280"/>
            <a:ext cx="7276680" cy="5289480"/>
            <a:chOff x="8921520" y="-323280"/>
            <a:chExt cx="7276680" cy="5289480"/>
          </a:xfrm>
        </p:grpSpPr>
        <p:sp>
          <p:nvSpPr>
            <p:cNvPr id="111" name="Freeform 86"/>
            <p:cNvSpPr/>
            <p:nvPr/>
          </p:nvSpPr>
          <p:spPr>
            <a:xfrm>
              <a:off x="8921520" y="1298520"/>
              <a:ext cx="7276680" cy="3667680"/>
            </a:xfrm>
            <a:custGeom>
              <a:avLst/>
              <a:gdLst>
                <a:gd name="textAreaLeft" fmla="*/ 0 w 7276680"/>
                <a:gd name="textAreaRight" fmla="*/ 7280640 w 7276680"/>
                <a:gd name="textAreaTop" fmla="*/ 0 h 3667680"/>
                <a:gd name="textAreaBottom" fmla="*/ 3672360 h 3667680"/>
              </a:gdLst>
              <a:ahLst/>
              <a:rect l="textAreaLeft" t="textAreaTop" r="textAreaRight" b="textAreaBottom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cap="rnd" w="10477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2" name="TextBox 94"/>
            <p:cNvSpPr/>
            <p:nvPr/>
          </p:nvSpPr>
          <p:spPr>
            <a:xfrm>
              <a:off x="8921520" y="-323280"/>
              <a:ext cx="7276680" cy="3957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13" name="Group 59"/>
          <p:cNvGrpSpPr/>
          <p:nvPr/>
        </p:nvGrpSpPr>
        <p:grpSpPr>
          <a:xfrm>
            <a:off x="8307360" y="1444320"/>
            <a:ext cx="1224360" cy="1656720"/>
            <a:chOff x="8307360" y="1444320"/>
            <a:chExt cx="1224360" cy="1656720"/>
          </a:xfrm>
        </p:grpSpPr>
        <p:sp>
          <p:nvSpPr>
            <p:cNvPr id="114" name="Freeform 87"/>
            <p:cNvSpPr/>
            <p:nvPr/>
          </p:nvSpPr>
          <p:spPr>
            <a:xfrm>
              <a:off x="8307360" y="1878120"/>
              <a:ext cx="1224360" cy="1222920"/>
            </a:xfrm>
            <a:custGeom>
              <a:avLst/>
              <a:gdLst>
                <a:gd name="textAreaLeft" fmla="*/ 0 w 1224360"/>
                <a:gd name="textAreaRight" fmla="*/ 1227960 w 1224360"/>
                <a:gd name="textAreaTop" fmla="*/ 0 h 1222920"/>
                <a:gd name="textAreaBottom" fmla="*/ 1226520 h 1222920"/>
              </a:gdLst>
              <a:ahLst/>
              <a:rect l="textAreaLeft" t="textAreaTop" r="textAreaRight" b="textAreaBottom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15" name="TextBox 95"/>
            <p:cNvSpPr/>
            <p:nvPr/>
          </p:nvSpPr>
          <p:spPr>
            <a:xfrm>
              <a:off x="8307360" y="1444320"/>
              <a:ext cx="1224360" cy="16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16" name="TextBox 96"/>
          <p:cNvSpPr/>
          <p:nvPr/>
        </p:nvSpPr>
        <p:spPr>
          <a:xfrm>
            <a:off x="9585000" y="2179800"/>
            <a:ext cx="6073200" cy="209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Cadastro de Clientes e Pets.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Agendamento de serviços (banho, tosa, consulta veterinária).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Gerenciamento de estoque de produtos.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Processamento de pagamentos.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Emissão de recibos e notas fiscais.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Comunicação com clientes via e-mail e mensagens.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Box 97"/>
          <p:cNvSpPr/>
          <p:nvPr/>
        </p:nvSpPr>
        <p:spPr>
          <a:xfrm>
            <a:off x="9667440" y="1715040"/>
            <a:ext cx="40968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16"/>
              </a:lnSpc>
              <a:tabLst>
                <a:tab algn="l" pos="0"/>
              </a:tabLst>
            </a:pPr>
            <a:r>
              <a:rPr b="0" lang="en-US" sz="2360" spc="-1" strike="noStrike">
                <a:solidFill>
                  <a:srgbClr val="333231"/>
                </a:solidFill>
                <a:latin typeface="Open Sauce Bold"/>
                <a:ea typeface="DejaVu Sans"/>
              </a:rPr>
              <a:t>Funcionais</a:t>
            </a:r>
            <a:endParaRPr b="0" lang="pt-BR" sz="236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18" name="Group 60"/>
          <p:cNvGrpSpPr/>
          <p:nvPr/>
        </p:nvGrpSpPr>
        <p:grpSpPr>
          <a:xfrm>
            <a:off x="8921520" y="5844960"/>
            <a:ext cx="7276680" cy="2247120"/>
            <a:chOff x="8921520" y="5844960"/>
            <a:chExt cx="7276680" cy="2247120"/>
          </a:xfrm>
        </p:grpSpPr>
        <p:sp>
          <p:nvSpPr>
            <p:cNvPr id="119" name="Freeform 89"/>
            <p:cNvSpPr/>
            <p:nvPr/>
          </p:nvSpPr>
          <p:spPr>
            <a:xfrm>
              <a:off x="8921520" y="6009480"/>
              <a:ext cx="7276680" cy="2082600"/>
            </a:xfrm>
            <a:custGeom>
              <a:avLst/>
              <a:gdLst>
                <a:gd name="textAreaLeft" fmla="*/ 0 w 7276680"/>
                <a:gd name="textAreaRight" fmla="*/ 7280640 w 7276680"/>
                <a:gd name="textAreaTop" fmla="*/ 0 h 2082600"/>
                <a:gd name="textAreaBottom" fmla="*/ 2086200 h 2082600"/>
              </a:gdLst>
              <a:ahLst/>
              <a:rect l="textAreaLeft" t="textAreaTop" r="textAreaRight" b="textAreaBottom"/>
              <a:pathLst>
                <a:path w="1234628" h="482774">
                  <a:moveTo>
                    <a:pt x="46438" y="0"/>
                  </a:moveTo>
                  <a:lnTo>
                    <a:pt x="1188190" y="0"/>
                  </a:lnTo>
                  <a:cubicBezTo>
                    <a:pt x="1213837" y="0"/>
                    <a:pt x="1234628" y="20791"/>
                    <a:pt x="1234628" y="46438"/>
                  </a:cubicBezTo>
                  <a:lnTo>
                    <a:pt x="1234628" y="436336"/>
                  </a:lnTo>
                  <a:cubicBezTo>
                    <a:pt x="1234628" y="461983"/>
                    <a:pt x="1213837" y="482774"/>
                    <a:pt x="1188190" y="482774"/>
                  </a:cubicBezTo>
                  <a:lnTo>
                    <a:pt x="46438" y="482774"/>
                  </a:lnTo>
                  <a:cubicBezTo>
                    <a:pt x="20791" y="482774"/>
                    <a:pt x="0" y="461983"/>
                    <a:pt x="0" y="436336"/>
                  </a:cubicBezTo>
                  <a:lnTo>
                    <a:pt x="0" y="46438"/>
                  </a:lnTo>
                  <a:cubicBezTo>
                    <a:pt x="0" y="20791"/>
                    <a:pt x="20791" y="0"/>
                    <a:pt x="46438" y="0"/>
                  </a:cubicBezTo>
                  <a:close/>
                </a:path>
              </a:pathLst>
            </a:custGeom>
            <a:solidFill>
              <a:srgbClr val="ffffff"/>
            </a:solidFill>
            <a:ln cap="rnd" w="104775">
              <a:solidFill>
                <a:srgbClr val="10686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0" name="TextBox 98"/>
            <p:cNvSpPr/>
            <p:nvPr/>
          </p:nvSpPr>
          <p:spPr>
            <a:xfrm>
              <a:off x="8921520" y="5844960"/>
              <a:ext cx="7276680" cy="2247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21" name="Group 61"/>
          <p:cNvGrpSpPr/>
          <p:nvPr/>
        </p:nvGrpSpPr>
        <p:grpSpPr>
          <a:xfrm>
            <a:off x="8307360" y="5776200"/>
            <a:ext cx="1224360" cy="1657080"/>
            <a:chOff x="8307360" y="5776200"/>
            <a:chExt cx="1224360" cy="1657080"/>
          </a:xfrm>
        </p:grpSpPr>
        <p:sp>
          <p:nvSpPr>
            <p:cNvPr id="122" name="Freeform 90"/>
            <p:cNvSpPr/>
            <p:nvPr/>
          </p:nvSpPr>
          <p:spPr>
            <a:xfrm>
              <a:off x="8307360" y="6210360"/>
              <a:ext cx="1224360" cy="1222920"/>
            </a:xfrm>
            <a:custGeom>
              <a:avLst/>
              <a:gdLst>
                <a:gd name="textAreaLeft" fmla="*/ 0 w 1224360"/>
                <a:gd name="textAreaRight" fmla="*/ 1227960 w 1224360"/>
                <a:gd name="textAreaTop" fmla="*/ 0 h 1222920"/>
                <a:gd name="textAreaBottom" fmla="*/ 1226520 h 1222920"/>
              </a:gdLst>
              <a:ahLst/>
              <a:rect l="textAreaLeft" t="textAreaTop" r="textAreaRight" b="textAreaBottom"/>
              <a:pathLst>
                <a:path w="323431" h="323032">
                  <a:moveTo>
                    <a:pt x="0" y="0"/>
                  </a:moveTo>
                  <a:lnTo>
                    <a:pt x="323431" y="0"/>
                  </a:lnTo>
                  <a:lnTo>
                    <a:pt x="323431" y="323032"/>
                  </a:lnTo>
                  <a:lnTo>
                    <a:pt x="0" y="32303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3" name="TextBox 99"/>
            <p:cNvSpPr/>
            <p:nvPr/>
          </p:nvSpPr>
          <p:spPr>
            <a:xfrm>
              <a:off x="8307360" y="5776200"/>
              <a:ext cx="1224360" cy="1656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24" name="TextBox 100"/>
          <p:cNvSpPr/>
          <p:nvPr/>
        </p:nvSpPr>
        <p:spPr>
          <a:xfrm>
            <a:off x="9585000" y="6584040"/>
            <a:ext cx="6073200" cy="10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Segurança para proteger dados sensíveis.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Desempenho para garantir resposta rápida.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Facilidade de uso.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ts val="2064"/>
              </a:lnSpc>
              <a:buClr>
                <a:srgbClr val="231f20"/>
              </a:buClr>
              <a:buFont typeface="Wingdings" charset="2"/>
              <a:buChar char=""/>
              <a:tabLst>
                <a:tab algn="l" pos="0"/>
              </a:tabLst>
            </a:pPr>
            <a:r>
              <a:rPr b="0" lang="en-US" sz="2000" spc="-1" strike="noStrike">
                <a:solidFill>
                  <a:srgbClr val="231f20"/>
                </a:solidFill>
                <a:latin typeface="Open Sauce"/>
                <a:ea typeface="DejaVu Sans"/>
              </a:rPr>
              <a:t>Conformidade com leis e regulamentos.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Box 101"/>
          <p:cNvSpPr/>
          <p:nvPr/>
        </p:nvSpPr>
        <p:spPr>
          <a:xfrm>
            <a:off x="9667440" y="6119280"/>
            <a:ext cx="40968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16"/>
              </a:lnSpc>
              <a:tabLst>
                <a:tab algn="l" pos="0"/>
              </a:tabLst>
            </a:pPr>
            <a:r>
              <a:rPr b="0" lang="en-US" sz="2360" spc="-1" strike="noStrike">
                <a:solidFill>
                  <a:srgbClr val="333231"/>
                </a:solidFill>
                <a:latin typeface="Open Sauce Bold"/>
                <a:ea typeface="DejaVu Sans"/>
              </a:rPr>
              <a:t>Não Funcionais</a:t>
            </a:r>
            <a:endParaRPr b="0" lang="pt-BR" sz="23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Freeform 91"/>
          <p:cNvSpPr/>
          <p:nvPr/>
        </p:nvSpPr>
        <p:spPr>
          <a:xfrm>
            <a:off x="8520480" y="6400800"/>
            <a:ext cx="939960" cy="939960"/>
          </a:xfrm>
          <a:custGeom>
            <a:avLst/>
            <a:gdLst>
              <a:gd name="textAreaLeft" fmla="*/ 0 w 939960"/>
              <a:gd name="textAreaRight" fmla="*/ 943560 w 939960"/>
              <a:gd name="textAreaTop" fmla="*/ 0 h 939960"/>
              <a:gd name="textAreaBottom" fmla="*/ 943560 h 939960"/>
            </a:gdLst>
            <a:ahLst/>
            <a:rect l="textAreaLeft" t="textAreaTop" r="textAreaRight" b="textAreaBottom"/>
            <a:pathLst>
              <a:path w="943649" h="943649">
                <a:moveTo>
                  <a:pt x="0" y="0"/>
                </a:moveTo>
                <a:lnTo>
                  <a:pt x="943649" y="0"/>
                </a:lnTo>
                <a:lnTo>
                  <a:pt x="943649" y="943649"/>
                </a:lnTo>
                <a:lnTo>
                  <a:pt x="0" y="9436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7" name="Freeform 96"/>
          <p:cNvSpPr/>
          <p:nvPr/>
        </p:nvSpPr>
        <p:spPr>
          <a:xfrm>
            <a:off x="8571240" y="2050560"/>
            <a:ext cx="838080" cy="838080"/>
          </a:xfrm>
          <a:custGeom>
            <a:avLst/>
            <a:gdLst>
              <a:gd name="textAreaLeft" fmla="*/ 0 w 838080"/>
              <a:gd name="textAreaRight" fmla="*/ 841680 w 838080"/>
              <a:gd name="textAreaTop" fmla="*/ 0 h 838080"/>
              <a:gd name="textAreaBottom" fmla="*/ 841680 h 838080"/>
            </a:gdLst>
            <a:ahLst/>
            <a:rect l="textAreaLeft" t="textAreaTop" r="textAreaRight" b="textAreaBottom"/>
            <a:pathLst>
              <a:path w="841683" h="841683">
                <a:moveTo>
                  <a:pt x="0" y="0"/>
                </a:moveTo>
                <a:lnTo>
                  <a:pt x="841683" y="0"/>
                </a:lnTo>
                <a:lnTo>
                  <a:pt x="841683" y="841682"/>
                </a:lnTo>
                <a:lnTo>
                  <a:pt x="0" y="8416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28" name="Group 64"/>
          <p:cNvGrpSpPr/>
          <p:nvPr/>
        </p:nvGrpSpPr>
        <p:grpSpPr>
          <a:xfrm>
            <a:off x="4809240" y="8388720"/>
            <a:ext cx="1179720" cy="1179720"/>
            <a:chOff x="4809240" y="8388720"/>
            <a:chExt cx="1179720" cy="1179720"/>
          </a:xfrm>
        </p:grpSpPr>
        <p:sp>
          <p:nvSpPr>
            <p:cNvPr id="129" name="Freeform 97"/>
            <p:cNvSpPr/>
            <p:nvPr/>
          </p:nvSpPr>
          <p:spPr>
            <a:xfrm>
              <a:off x="4809240" y="8388720"/>
              <a:ext cx="1179720" cy="1179720"/>
            </a:xfrm>
            <a:custGeom>
              <a:avLst/>
              <a:gdLst>
                <a:gd name="textAreaLeft" fmla="*/ 0 w 1179720"/>
                <a:gd name="textAreaRight" fmla="*/ 1183320 w 1179720"/>
                <a:gd name="textAreaTop" fmla="*/ 0 h 1179720"/>
                <a:gd name="textAreaBottom" fmla="*/ 1183320 h 117972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 w="742950">
              <a:solidFill>
                <a:srgbClr val="10686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0" name="TextBox 106"/>
            <p:cNvSpPr/>
            <p:nvPr/>
          </p:nvSpPr>
          <p:spPr>
            <a:xfrm>
              <a:off x="4920120" y="8444160"/>
              <a:ext cx="957960" cy="1013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31" name="TextBox 118"/>
          <p:cNvSpPr/>
          <p:nvPr/>
        </p:nvSpPr>
        <p:spPr>
          <a:xfrm>
            <a:off x="1767960" y="2278800"/>
            <a:ext cx="60606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Para um aplicativo de PetShop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-33120" y="-33120"/>
            <a:ext cx="18390600" cy="10317600"/>
          </a:xfrm>
          <a:prstGeom prst="rect">
            <a:avLst/>
          </a:prstGeom>
          <a:ln w="0">
            <a:noFill/>
          </a:ln>
        </p:spPr>
      </p:pic>
      <p:sp>
        <p:nvSpPr>
          <p:cNvPr id="133" name="Freeform 55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34" name="Group 31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135" name="Freeform 59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36" name="TextBox 57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37" name="Group 32"/>
          <p:cNvGrpSpPr/>
          <p:nvPr/>
        </p:nvGrpSpPr>
        <p:grpSpPr>
          <a:xfrm>
            <a:off x="-144000" y="1080000"/>
            <a:ext cx="16630200" cy="7918200"/>
            <a:chOff x="-144000" y="1080000"/>
            <a:chExt cx="16630200" cy="7918200"/>
          </a:xfrm>
        </p:grpSpPr>
        <p:sp>
          <p:nvSpPr>
            <p:cNvPr id="138" name="Freeform 60"/>
            <p:cNvSpPr/>
            <p:nvPr/>
          </p:nvSpPr>
          <p:spPr>
            <a:xfrm>
              <a:off x="2808000" y="1348920"/>
              <a:ext cx="13678200" cy="7649280"/>
            </a:xfrm>
            <a:custGeom>
              <a:avLst/>
              <a:gdLst>
                <a:gd name="textAreaLeft" fmla="*/ 0 w 13678200"/>
                <a:gd name="textAreaRight" fmla="*/ 13682160 w 13678200"/>
                <a:gd name="textAreaTop" fmla="*/ 0 h 7649280"/>
                <a:gd name="textAreaBottom" fmla="*/ 7653240 h 764928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39" name="TextBox 58"/>
            <p:cNvSpPr/>
            <p:nvPr/>
          </p:nvSpPr>
          <p:spPr>
            <a:xfrm>
              <a:off x="-144000" y="1080000"/>
              <a:ext cx="13678200" cy="7918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40" name="TextBox 59"/>
          <p:cNvSpPr/>
          <p:nvPr/>
        </p:nvSpPr>
        <p:spPr>
          <a:xfrm>
            <a:off x="3600000" y="1805040"/>
            <a:ext cx="11698200" cy="32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O DOCUMENTO DE REQUISITOS DE SOFTWARE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Box 60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3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TextBox 102"/>
          <p:cNvSpPr/>
          <p:nvPr/>
        </p:nvSpPr>
        <p:spPr>
          <a:xfrm>
            <a:off x="3558240" y="5941440"/>
            <a:ext cx="11147040" cy="15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49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uce"/>
                <a:ea typeface="DejaVu Sans"/>
              </a:rPr>
              <a:t>O documento de requisitos de software detalha todas as funcionalidades e características do aplicativo. Este documento inclui descrições, fluxogramas, diagramas de caso de uso, etc.</a:t>
            </a:r>
            <a:endParaRPr b="0" lang="pt-BR" sz="24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-33120" y="-33120"/>
            <a:ext cx="18390600" cy="10317600"/>
          </a:xfrm>
          <a:prstGeom prst="rect">
            <a:avLst/>
          </a:prstGeom>
          <a:ln w="0">
            <a:noFill/>
          </a:ln>
        </p:spPr>
      </p:pic>
      <p:sp>
        <p:nvSpPr>
          <p:cNvPr id="144" name="Freeform 61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45" name="Group 35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146" name="Freeform 62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47" name="TextBox 61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48" name="Group 38"/>
          <p:cNvGrpSpPr/>
          <p:nvPr/>
        </p:nvGrpSpPr>
        <p:grpSpPr>
          <a:xfrm>
            <a:off x="-144000" y="1080000"/>
            <a:ext cx="16630200" cy="7918200"/>
            <a:chOff x="-144000" y="1080000"/>
            <a:chExt cx="16630200" cy="7918200"/>
          </a:xfrm>
        </p:grpSpPr>
        <p:sp>
          <p:nvSpPr>
            <p:cNvPr id="149" name="Freeform 63"/>
            <p:cNvSpPr/>
            <p:nvPr/>
          </p:nvSpPr>
          <p:spPr>
            <a:xfrm>
              <a:off x="2808000" y="1348920"/>
              <a:ext cx="13678200" cy="7649280"/>
            </a:xfrm>
            <a:custGeom>
              <a:avLst/>
              <a:gdLst>
                <a:gd name="textAreaLeft" fmla="*/ 0 w 13678200"/>
                <a:gd name="textAreaRight" fmla="*/ 13682160 w 13678200"/>
                <a:gd name="textAreaTop" fmla="*/ 0 h 7649280"/>
                <a:gd name="textAreaBottom" fmla="*/ 7653240 h 764928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50" name="TextBox 62"/>
            <p:cNvSpPr/>
            <p:nvPr/>
          </p:nvSpPr>
          <p:spPr>
            <a:xfrm>
              <a:off x="-144000" y="1080000"/>
              <a:ext cx="13678200" cy="7918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51" name="TextBox 63"/>
          <p:cNvSpPr/>
          <p:nvPr/>
        </p:nvSpPr>
        <p:spPr>
          <a:xfrm>
            <a:off x="3600000" y="2417040"/>
            <a:ext cx="11698200" cy="219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ESPECIFICAÇÃO DE REQUISITOS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Box 64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4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Box 103"/>
          <p:cNvSpPr/>
          <p:nvPr/>
        </p:nvSpPr>
        <p:spPr>
          <a:xfrm>
            <a:off x="3558240" y="5941440"/>
            <a:ext cx="11147040" cy="20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3949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uce"/>
                <a:ea typeface="DejaVu Sans"/>
              </a:rPr>
              <a:t>A especificação de requisitos transforma os requisitos em descrições detalhadas para os desenvolvedores. Isso pode incluir : Diagramas UML para visualização, Lista detalhada de funcionalidades, Protótipos, etc.</a:t>
            </a:r>
            <a:endParaRPr b="0" lang="pt-BR" sz="24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85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5" name="AutoShape 1"/>
          <p:cNvSpPr/>
          <p:nvPr/>
        </p:nvSpPr>
        <p:spPr>
          <a:xfrm>
            <a:off x="4197960" y="4951080"/>
            <a:ext cx="897840" cy="36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0" bIns="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6" name="Freeform 88"/>
          <p:cNvSpPr/>
          <p:nvPr/>
        </p:nvSpPr>
        <p:spPr>
          <a:xfrm>
            <a:off x="1885680" y="3810600"/>
            <a:ext cx="2308680" cy="2308680"/>
          </a:xfrm>
          <a:custGeom>
            <a:avLst/>
            <a:gdLst>
              <a:gd name="textAreaLeft" fmla="*/ 0 w 2308680"/>
              <a:gd name="textAreaRight" fmla="*/ 2312280 w 2308680"/>
              <a:gd name="textAreaTop" fmla="*/ 0 h 2308680"/>
              <a:gd name="textAreaBottom" fmla="*/ 2312280 h 23086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AutoShape 2"/>
          <p:cNvSpPr/>
          <p:nvPr/>
        </p:nvSpPr>
        <p:spPr>
          <a:xfrm flipV="1">
            <a:off x="4197960" y="7250760"/>
            <a:ext cx="830160" cy="2880"/>
          </a:xfrm>
          <a:prstGeom prst="line">
            <a:avLst/>
          </a:prstGeom>
          <a:ln cap="rnd" w="28575">
            <a:solidFill>
              <a:srgbClr val="035d61"/>
            </a:solidFill>
            <a:prstDash val="sysDot"/>
            <a:round/>
            <a:tailEnd len="lg" type="oval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1440" bIns="1440" anchor="t" anchorCtr="1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8" name="Freeform 93"/>
          <p:cNvSpPr/>
          <p:nvPr/>
        </p:nvSpPr>
        <p:spPr>
          <a:xfrm>
            <a:off x="-1801440" y="-610200"/>
            <a:ext cx="3295800" cy="4111200"/>
          </a:xfrm>
          <a:custGeom>
            <a:avLst/>
            <a:gdLst>
              <a:gd name="textAreaLeft" fmla="*/ 0 w 3295800"/>
              <a:gd name="textAreaRight" fmla="*/ 3299400 w 3295800"/>
              <a:gd name="textAreaTop" fmla="*/ 0 h 4111200"/>
              <a:gd name="textAreaBottom" fmla="*/ 4114800 h 4111200"/>
            </a:gdLst>
            <a:ahLst/>
            <a:rect l="textAreaLeft" t="textAreaTop" r="textAreaRight" b="textAreaBottom"/>
            <a:pathLst>
              <a:path w="3299321" h="4114800">
                <a:moveTo>
                  <a:pt x="0" y="0"/>
                </a:moveTo>
                <a:lnTo>
                  <a:pt x="3299321" y="0"/>
                </a:lnTo>
                <a:lnTo>
                  <a:pt x="32993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9" name="TextBox 104"/>
          <p:cNvSpPr/>
          <p:nvPr/>
        </p:nvSpPr>
        <p:spPr>
          <a:xfrm>
            <a:off x="1885680" y="1530360"/>
            <a:ext cx="13412520" cy="83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568"/>
              </a:lnSpc>
              <a:tabLst>
                <a:tab algn="l" pos="0"/>
              </a:tabLst>
            </a:pPr>
            <a:r>
              <a:rPr b="0" lang="en-US" sz="4690" spc="-94" strike="noStrike">
                <a:solidFill>
                  <a:srgbClr val="191919"/>
                </a:solidFill>
                <a:latin typeface="Open Sauce Bold"/>
                <a:ea typeface="DejaVu Sans"/>
              </a:rPr>
              <a:t>Exemplo de especificação de requisitos</a:t>
            </a:r>
            <a:endParaRPr b="0" lang="pt-BR" sz="46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TextBox 105"/>
          <p:cNvSpPr/>
          <p:nvPr/>
        </p:nvSpPr>
        <p:spPr>
          <a:xfrm>
            <a:off x="1885680" y="2395440"/>
            <a:ext cx="840708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343432"/>
                </a:solidFill>
                <a:latin typeface="Open Sauce"/>
                <a:ea typeface="DejaVu Sans"/>
              </a:rPr>
              <a:t>Para o requisto funcional de Agendamento de serviços</a:t>
            </a:r>
            <a:endParaRPr b="0" lang="pt-B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TextBox 107"/>
          <p:cNvSpPr/>
          <p:nvPr/>
        </p:nvSpPr>
        <p:spPr>
          <a:xfrm>
            <a:off x="5324760" y="410976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83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Descrição</a:t>
            </a:r>
            <a:endParaRPr b="0" lang="pt-BR" sz="28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Box 108"/>
          <p:cNvSpPr/>
          <p:nvPr/>
        </p:nvSpPr>
        <p:spPr>
          <a:xfrm>
            <a:off x="5324760" y="4610520"/>
            <a:ext cx="660564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O sistema deve permitir que o usuário agende serviços  para Pets, selecionando o tipo de serviço , data e hora.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Box 109"/>
          <p:cNvSpPr/>
          <p:nvPr/>
        </p:nvSpPr>
        <p:spPr>
          <a:xfrm>
            <a:off x="5324760" y="6412320"/>
            <a:ext cx="5718960" cy="50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971"/>
              </a:lnSpc>
              <a:tabLst>
                <a:tab algn="l" pos="0"/>
              </a:tabLst>
            </a:pPr>
            <a:r>
              <a:rPr b="0" lang="en-US" sz="2830" spc="-58" strike="noStrike">
                <a:solidFill>
                  <a:srgbClr val="106861"/>
                </a:solidFill>
                <a:latin typeface="Open Sauce Bold"/>
                <a:ea typeface="DejaVu Sans"/>
              </a:rPr>
              <a:t>Fluxograma</a:t>
            </a:r>
            <a:endParaRPr b="0" lang="pt-BR" sz="28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TextBox 110"/>
          <p:cNvSpPr/>
          <p:nvPr/>
        </p:nvSpPr>
        <p:spPr>
          <a:xfrm>
            <a:off x="5324760" y="6913440"/>
            <a:ext cx="66056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  <a:tabLst>
                <a:tab algn="l" pos="0"/>
              </a:tabLst>
            </a:pPr>
            <a:r>
              <a:rPr b="0" lang="en-US" sz="2000" spc="-1" strike="noStrike">
                <a:solidFill>
                  <a:srgbClr val="343432"/>
                </a:solidFill>
                <a:latin typeface="Open Sauce"/>
                <a:ea typeface="DejaVu Sans"/>
              </a:rPr>
              <a:t>Mostra o processo de seleção do serviço, escolha de Data e Hora, e Confirmação.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Freeform 92"/>
          <p:cNvSpPr/>
          <p:nvPr/>
        </p:nvSpPr>
        <p:spPr>
          <a:xfrm>
            <a:off x="1886040" y="6078600"/>
            <a:ext cx="2308680" cy="2308680"/>
          </a:xfrm>
          <a:custGeom>
            <a:avLst/>
            <a:gdLst>
              <a:gd name="textAreaLeft" fmla="*/ 0 w 2308680"/>
              <a:gd name="textAreaRight" fmla="*/ 2312280 w 2308680"/>
              <a:gd name="textAreaTop" fmla="*/ 0 h 2308680"/>
              <a:gd name="textAreaBottom" fmla="*/ 2312280 h 2308680"/>
            </a:gdLst>
            <a:ahLst/>
            <a:rect l="textAreaLeft" t="textAreaTop" r="textAreaRight" b="textAreaBottom"/>
            <a:pathLst>
              <a:path w="2312177" h="2312177">
                <a:moveTo>
                  <a:pt x="0" y="0"/>
                </a:moveTo>
                <a:lnTo>
                  <a:pt x="2312177" y="0"/>
                </a:lnTo>
                <a:lnTo>
                  <a:pt x="2312177" y="2312177"/>
                </a:lnTo>
                <a:lnTo>
                  <a:pt x="0" y="23121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>
            <a:alphaModFix amt="70000"/>
          </a:blip>
          <a:stretch/>
        </p:blipFill>
        <p:spPr>
          <a:xfrm>
            <a:off x="0" y="-33120"/>
            <a:ext cx="18357480" cy="10317600"/>
          </a:xfrm>
          <a:prstGeom prst="rect">
            <a:avLst/>
          </a:prstGeom>
          <a:ln w="0">
            <a:noFill/>
          </a:ln>
        </p:spPr>
      </p:pic>
      <p:sp>
        <p:nvSpPr>
          <p:cNvPr id="167" name="Freeform 64"/>
          <p:cNvSpPr/>
          <p:nvPr/>
        </p:nvSpPr>
        <p:spPr>
          <a:xfrm>
            <a:off x="14994360" y="3675600"/>
            <a:ext cx="3290040" cy="6607800"/>
          </a:xfrm>
          <a:custGeom>
            <a:avLst/>
            <a:gdLst>
              <a:gd name="textAreaLeft" fmla="*/ 0 w 3290040"/>
              <a:gd name="textAreaRight" fmla="*/ 3293640 w 3290040"/>
              <a:gd name="textAreaTop" fmla="*/ 0 h 6607800"/>
              <a:gd name="textAreaBottom" fmla="*/ 6611400 h 6607800"/>
            </a:gdLst>
            <a:ahLst/>
            <a:rect l="textAreaLeft" t="textAreaTop" r="textAreaRight" b="textAreaBottom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168" name="Group 39"/>
          <p:cNvGrpSpPr/>
          <p:nvPr/>
        </p:nvGrpSpPr>
        <p:grpSpPr>
          <a:xfrm>
            <a:off x="-2364480" y="-2473920"/>
            <a:ext cx="5574960" cy="5574960"/>
            <a:chOff x="-2364480" y="-2473920"/>
            <a:chExt cx="5574960" cy="5574960"/>
          </a:xfrm>
        </p:grpSpPr>
        <p:sp>
          <p:nvSpPr>
            <p:cNvPr id="169" name="Freeform 65"/>
            <p:cNvSpPr/>
            <p:nvPr/>
          </p:nvSpPr>
          <p:spPr>
            <a:xfrm>
              <a:off x="-2364480" y="-2473920"/>
              <a:ext cx="5574960" cy="5574960"/>
            </a:xfrm>
            <a:custGeom>
              <a:avLst/>
              <a:gdLst>
                <a:gd name="textAreaLeft" fmla="*/ 0 w 5574960"/>
                <a:gd name="textAreaRight" fmla="*/ 5578560 w 5574960"/>
                <a:gd name="textAreaTop" fmla="*/ 0 h 5574960"/>
                <a:gd name="textAreaBottom" fmla="*/ 5578560 h 557496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noFill/>
            <a:ln cap="sq" w="742950">
              <a:solidFill>
                <a:srgbClr val="aeea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  <p:sp>
          <p:nvSpPr>
            <p:cNvPr id="170" name="TextBox 65"/>
            <p:cNvSpPr/>
            <p:nvPr/>
          </p:nvSpPr>
          <p:spPr>
            <a:xfrm>
              <a:off x="-1841400" y="-2212560"/>
              <a:ext cx="4528800" cy="479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grpSp>
        <p:nvGrpSpPr>
          <p:cNvPr id="171" name="Group 41"/>
          <p:cNvGrpSpPr/>
          <p:nvPr/>
        </p:nvGrpSpPr>
        <p:grpSpPr>
          <a:xfrm>
            <a:off x="3960000" y="2700000"/>
            <a:ext cx="10437840" cy="5397840"/>
            <a:chOff x="3960000" y="2700000"/>
            <a:chExt cx="10437840" cy="5397840"/>
          </a:xfrm>
        </p:grpSpPr>
        <p:sp>
          <p:nvSpPr>
            <p:cNvPr id="172" name="Freeform 66"/>
            <p:cNvSpPr/>
            <p:nvPr/>
          </p:nvSpPr>
          <p:spPr>
            <a:xfrm>
              <a:off x="3960000" y="2883240"/>
              <a:ext cx="10437840" cy="5214600"/>
            </a:xfrm>
            <a:custGeom>
              <a:avLst/>
              <a:gdLst>
                <a:gd name="textAreaLeft" fmla="*/ 0 w 10437840"/>
                <a:gd name="textAreaRight" fmla="*/ 10441440 w 10437840"/>
                <a:gd name="textAreaTop" fmla="*/ 0 h 5214600"/>
                <a:gd name="textAreaBottom" fmla="*/ 5218200 h 5214600"/>
              </a:gdLst>
              <a:ahLst/>
              <a:rect l="textAreaLeft" t="textAreaTop" r="textAreaRight" b="textAreaBottom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cap="rnd" w="6667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pt-BR" sz="1800" spc="-1" strike="noStrike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73" name="TextBox 66"/>
            <p:cNvSpPr/>
            <p:nvPr/>
          </p:nvSpPr>
          <p:spPr>
            <a:xfrm>
              <a:off x="3960000" y="2700000"/>
              <a:ext cx="10437840" cy="5397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74" name="TextBox 67"/>
          <p:cNvSpPr/>
          <p:nvPr/>
        </p:nvSpPr>
        <p:spPr>
          <a:xfrm>
            <a:off x="4320000" y="3569040"/>
            <a:ext cx="9897480" cy="32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Open Sauce Bold"/>
                <a:ea typeface="DejaVu Sans"/>
              </a:rPr>
              <a:t>PROCESSOS DE ENGENHARIA DE REQUISITOS</a:t>
            </a:r>
            <a:endParaRPr b="0" lang="pt-BR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68"/>
          <p:cNvSpPr/>
          <p:nvPr/>
        </p:nvSpPr>
        <p:spPr>
          <a:xfrm>
            <a:off x="288000" y="36000"/>
            <a:ext cx="1437480" cy="20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6333"/>
              </a:lnSpc>
            </a:pPr>
            <a:r>
              <a:rPr b="0" lang="en-US" sz="11830" spc="-1" strike="noStrike">
                <a:solidFill>
                  <a:srgbClr val="ffffff"/>
                </a:solidFill>
                <a:latin typeface="Open Sauce Bold"/>
                <a:ea typeface="DejaVu Sans"/>
              </a:rPr>
              <a:t>5</a:t>
            </a:r>
            <a:endParaRPr b="0" lang="pt-BR" sz="118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Application>LibreOffice/7.4.2.3$Windows_X86_64 LibreOffice_project/382eef1f22670f7f4118c8c2dd222ec7ad009daf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DAGEq4oi_3Q</dc:identifier>
  <dc:language>pt-BR</dc:language>
  <cp:lastModifiedBy/>
  <dcterms:modified xsi:type="dcterms:W3CDTF">2024-06-05T15:31:03Z</dcterms:modified>
  <cp:revision>79</cp:revision>
  <dc:subject/>
  <dc:title>White and Green Simple  Professional Business Project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